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795" r:id="rId3"/>
    <p:sldId id="705" r:id="rId5"/>
    <p:sldId id="802" r:id="rId6"/>
    <p:sldId id="847" r:id="rId7"/>
    <p:sldId id="848" r:id="rId8"/>
    <p:sldId id="880" r:id="rId9"/>
    <p:sldId id="881" r:id="rId10"/>
    <p:sldId id="946" r:id="rId11"/>
    <p:sldId id="832" r:id="rId12"/>
    <p:sldId id="852" r:id="rId13"/>
    <p:sldId id="853" r:id="rId14"/>
    <p:sldId id="1117" r:id="rId15"/>
    <p:sldId id="948" r:id="rId16"/>
    <p:sldId id="831" r:id="rId17"/>
    <p:sldId id="833" r:id="rId18"/>
    <p:sldId id="866" r:id="rId19"/>
    <p:sldId id="882" r:id="rId20"/>
    <p:sldId id="1010" r:id="rId21"/>
    <p:sldId id="1011" r:id="rId22"/>
    <p:sldId id="1012" r:id="rId23"/>
    <p:sldId id="1013" r:id="rId24"/>
    <p:sldId id="1118" r:id="rId25"/>
    <p:sldId id="1119" r:id="rId26"/>
    <p:sldId id="854" r:id="rId27"/>
    <p:sldId id="1015" r:id="rId28"/>
    <p:sldId id="834" r:id="rId29"/>
    <p:sldId id="855" r:id="rId30"/>
    <p:sldId id="862" r:id="rId31"/>
    <p:sldId id="1017" r:id="rId32"/>
    <p:sldId id="1016" r:id="rId33"/>
    <p:sldId id="1018" r:id="rId34"/>
    <p:sldId id="1019" r:id="rId35"/>
    <p:sldId id="1020" r:id="rId36"/>
    <p:sldId id="1021" r:id="rId37"/>
    <p:sldId id="835" r:id="rId38"/>
    <p:sldId id="856" r:id="rId39"/>
    <p:sldId id="951" r:id="rId40"/>
    <p:sldId id="867" r:id="rId41"/>
    <p:sldId id="883" r:id="rId42"/>
    <p:sldId id="838" r:id="rId43"/>
    <p:sldId id="1034" r:id="rId44"/>
    <p:sldId id="1033" r:id="rId45"/>
    <p:sldId id="1035" r:id="rId46"/>
    <p:sldId id="1036" r:id="rId47"/>
    <p:sldId id="1037" r:id="rId48"/>
    <p:sldId id="1039" r:id="rId49"/>
    <p:sldId id="1040" r:id="rId50"/>
    <p:sldId id="1038" r:id="rId51"/>
    <p:sldId id="1041" r:id="rId52"/>
    <p:sldId id="1042" r:id="rId53"/>
    <p:sldId id="1044" r:id="rId54"/>
    <p:sldId id="1045" r:id="rId55"/>
    <p:sldId id="1046" r:id="rId56"/>
    <p:sldId id="1047" r:id="rId57"/>
    <p:sldId id="1048" r:id="rId58"/>
    <p:sldId id="1049" r:id="rId59"/>
    <p:sldId id="1031" r:id="rId60"/>
    <p:sldId id="1058" r:id="rId61"/>
    <p:sldId id="1059" r:id="rId62"/>
    <p:sldId id="1060" r:id="rId63"/>
    <p:sldId id="1061" r:id="rId64"/>
    <p:sldId id="1062" r:id="rId65"/>
    <p:sldId id="1063" r:id="rId66"/>
    <p:sldId id="1051" r:id="rId67"/>
    <p:sldId id="1052" r:id="rId68"/>
    <p:sldId id="1053" r:id="rId69"/>
    <p:sldId id="1054" r:id="rId70"/>
    <p:sldId id="1055" r:id="rId71"/>
    <p:sldId id="1056" r:id="rId72"/>
    <p:sldId id="1057" r:id="rId73"/>
    <p:sldId id="1064" r:id="rId74"/>
    <p:sldId id="1065" r:id="rId75"/>
    <p:sldId id="1066" r:id="rId76"/>
    <p:sldId id="1067" r:id="rId77"/>
    <p:sldId id="1068" r:id="rId78"/>
    <p:sldId id="1069" r:id="rId79"/>
    <p:sldId id="1070" r:id="rId80"/>
    <p:sldId id="1071" r:id="rId81"/>
    <p:sldId id="950" r:id="rId82"/>
    <p:sldId id="1106" r:id="rId83"/>
    <p:sldId id="1107" r:id="rId84"/>
    <p:sldId id="827" r:id="rId85"/>
    <p:sldId id="872" r:id="rId86"/>
    <p:sldId id="892" r:id="rId87"/>
    <p:sldId id="895" r:id="rId88"/>
    <p:sldId id="1108" r:id="rId89"/>
    <p:sldId id="877" r:id="rId90"/>
    <p:sldId id="894" r:id="rId91"/>
    <p:sldId id="952" r:id="rId92"/>
    <p:sldId id="828" r:id="rId93"/>
    <p:sldId id="1112" r:id="rId94"/>
    <p:sldId id="1111" r:id="rId95"/>
    <p:sldId id="1110" r:id="rId96"/>
    <p:sldId id="1113" r:id="rId97"/>
    <p:sldId id="842" r:id="rId98"/>
    <p:sldId id="843" r:id="rId99"/>
    <p:sldId id="873" r:id="rId100"/>
    <p:sldId id="953" r:id="rId101"/>
    <p:sldId id="874" r:id="rId102"/>
    <p:sldId id="954" r:id="rId103"/>
    <p:sldId id="879" r:id="rId104"/>
    <p:sldId id="878" r:id="rId105"/>
    <p:sldId id="1114" r:id="rId106"/>
    <p:sldId id="1115" r:id="rId107"/>
    <p:sldId id="829" r:id="rId108"/>
    <p:sldId id="1116" r:id="rId109"/>
    <p:sldId id="875" r:id="rId110"/>
    <p:sldId id="896" r:id="rId111"/>
    <p:sldId id="876" r:id="rId112"/>
    <p:sldId id="897" r:id="rId113"/>
    <p:sldId id="955" r:id="rId114"/>
    <p:sldId id="846" r:id="rId1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795"/>
            <p14:sldId id="705"/>
            <p14:sldId id="802"/>
            <p14:sldId id="847"/>
            <p14:sldId id="848"/>
            <p14:sldId id="880"/>
            <p14:sldId id="881"/>
            <p14:sldId id="946"/>
            <p14:sldId id="832"/>
            <p14:sldId id="852"/>
            <p14:sldId id="853"/>
            <p14:sldId id="948"/>
            <p14:sldId id="833"/>
            <p14:sldId id="866"/>
            <p14:sldId id="882"/>
            <p14:sldId id="1010"/>
            <p14:sldId id="1011"/>
            <p14:sldId id="1012"/>
            <p14:sldId id="1013"/>
            <p14:sldId id="1118"/>
            <p14:sldId id="1119"/>
            <p14:sldId id="854"/>
            <p14:sldId id="862"/>
            <p14:sldId id="1017"/>
            <p14:sldId id="1018"/>
            <p14:sldId id="1019"/>
            <p14:sldId id="1020"/>
            <p14:sldId id="1021"/>
            <p14:sldId id="835"/>
            <p14:sldId id="856"/>
            <p14:sldId id="951"/>
            <p14:sldId id="867"/>
            <p14:sldId id="883"/>
            <p14:sldId id="838"/>
            <p14:sldId id="1033"/>
            <p14:sldId id="1035"/>
            <p14:sldId id="1036"/>
            <p14:sldId id="1037"/>
            <p14:sldId id="1039"/>
            <p14:sldId id="1040"/>
            <p14:sldId id="1041"/>
            <p14:sldId id="1042"/>
            <p14:sldId id="1045"/>
            <p14:sldId id="1047"/>
            <p14:sldId id="1049"/>
            <p14:sldId id="1031"/>
            <p14:sldId id="1058"/>
            <p14:sldId id="1059"/>
            <p14:sldId id="1060"/>
            <p14:sldId id="1061"/>
            <p14:sldId id="1062"/>
            <p14:sldId id="1063"/>
            <p14:sldId id="1051"/>
            <p14:sldId id="1052"/>
            <p14:sldId id="1053"/>
            <p14:sldId id="1055"/>
            <p14:sldId id="1056"/>
            <p14:sldId id="1057"/>
            <p14:sldId id="1064"/>
            <p14:sldId id="1065"/>
            <p14:sldId id="1066"/>
            <p14:sldId id="1067"/>
            <p14:sldId id="1068"/>
            <p14:sldId id="1069"/>
            <p14:sldId id="1070"/>
            <p14:sldId id="1071"/>
            <p14:sldId id="950"/>
            <p14:sldId id="1106"/>
            <p14:sldId id="1107"/>
            <p14:sldId id="827"/>
            <p14:sldId id="872"/>
            <p14:sldId id="892"/>
            <p14:sldId id="895"/>
            <p14:sldId id="1108"/>
            <p14:sldId id="877"/>
            <p14:sldId id="894"/>
            <p14:sldId id="952"/>
            <p14:sldId id="828"/>
            <p14:sldId id="1112"/>
            <p14:sldId id="1111"/>
            <p14:sldId id="1110"/>
            <p14:sldId id="1113"/>
            <p14:sldId id="842"/>
            <p14:sldId id="873"/>
            <p14:sldId id="953"/>
            <p14:sldId id="874"/>
            <p14:sldId id="954"/>
            <p14:sldId id="879"/>
            <p14:sldId id="878"/>
            <p14:sldId id="1114"/>
            <p14:sldId id="1115"/>
            <p14:sldId id="829"/>
            <p14:sldId id="1116"/>
            <p14:sldId id="875"/>
            <p14:sldId id="896"/>
            <p14:sldId id="876"/>
            <p14:sldId id="897"/>
            <p14:sldId id="955"/>
            <p14:sldId id="846"/>
            <p14:sldId id="1117"/>
            <p14:sldId id="831"/>
            <p14:sldId id="1015"/>
            <p14:sldId id="834"/>
            <p14:sldId id="855"/>
            <p14:sldId id="1016"/>
            <p14:sldId id="1034"/>
            <p14:sldId id="1038"/>
            <p14:sldId id="1044"/>
            <p14:sldId id="1046"/>
            <p14:sldId id="1048"/>
            <p14:sldId id="1054"/>
            <p14:sldId id="84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3EFEF"/>
    <a:srgbClr val="8DB9E2"/>
    <a:srgbClr val="FFFFFF"/>
    <a:srgbClr val="7E534D"/>
    <a:srgbClr val="1E4C55"/>
    <a:srgbClr val="151B29"/>
    <a:srgbClr val="040823"/>
    <a:srgbClr val="ED7D31"/>
    <a:srgbClr val="5738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31" autoAdjust="0"/>
    <p:restoredTop sz="79054"/>
  </p:normalViewPr>
  <p:slideViewPr>
    <p:cSldViewPr snapToGrid="0">
      <p:cViewPr varScale="1">
        <p:scale>
          <a:sx n="69" d="100"/>
          <a:sy n="69" d="100"/>
        </p:scale>
        <p:origin x="-392" y="-112"/>
      </p:cViewPr>
      <p:guideLst>
        <p:guide orient="horz" pos="217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9" Type="http://schemas.openxmlformats.org/officeDocument/2006/relationships/commentAuthors" Target="commentAuthors.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哪不一样？人类，集体</a:t>
            </a:r>
            <a:r>
              <a:rPr kumimoji="1" lang="en-US" altLang="zh-CN" dirty="0" smtClean="0"/>
              <a:t>-</a:t>
            </a:r>
            <a:r>
              <a:rPr kumimoji="1" lang="zh-CN" altLang="en-US" dirty="0" smtClean="0"/>
              <a:t>范围大小</a:t>
            </a:r>
            <a:endParaRPr kumimoji="1" lang="en-US" altLang="zh-CN" dirty="0" smtClean="0"/>
          </a:p>
          <a:p>
            <a:r>
              <a:rPr kumimoji="1" lang="zh-CN" altLang="en-US" dirty="0" smtClean="0"/>
              <a:t>区别</a:t>
            </a:r>
            <a:r>
              <a:rPr kumimoji="1" lang="en-US" altLang="zh-CN" dirty="0" smtClean="0"/>
              <a:t>-</a:t>
            </a:r>
            <a:r>
              <a:rPr kumimoji="1" lang="zh-CN" altLang="en-US" dirty="0" smtClean="0"/>
              <a:t>只有精神才算文化，狗血言情故事，写成书，书是文化的载体。</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什么叫物质？纸篓，桌子，椅子，叫文化</a:t>
            </a:r>
            <a:r>
              <a:rPr kumimoji="1" lang="en-US" altLang="zh-CN" dirty="0" smtClean="0"/>
              <a:t>-</a:t>
            </a:r>
            <a:r>
              <a:rPr kumimoji="1" lang="zh-CN" altLang="en-US" dirty="0" smtClean="0"/>
              <a:t>广义文化，只要是人类创造的都叫文化。</a:t>
            </a:r>
            <a:endParaRPr kumimoji="1" lang="en-US" altLang="zh-CN" dirty="0" smtClean="0"/>
          </a:p>
          <a:p>
            <a:r>
              <a:rPr kumimoji="1" lang="zh-CN" altLang="en-US" dirty="0" smtClean="0"/>
              <a:t>狭义就不叫文化了</a:t>
            </a:r>
            <a:endParaRPr kumimoji="1" lang="en-US" altLang="zh-CN" dirty="0" smtClean="0"/>
          </a:p>
          <a:p>
            <a:r>
              <a:rPr kumimoji="1" lang="zh-CN" altLang="en-US" dirty="0" smtClean="0"/>
              <a:t>广义，狭义</a:t>
            </a:r>
            <a:r>
              <a:rPr kumimoji="1" lang="en-US" altLang="zh-CN" dirty="0" smtClean="0"/>
              <a:t>-</a:t>
            </a:r>
            <a:r>
              <a:rPr kumimoji="1" lang="zh-CN" altLang="en-US" dirty="0" smtClean="0"/>
              <a:t>范围大小，狭义就是往窄了说</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什么叫物质？纸篓，桌子，椅子，叫文化</a:t>
            </a:r>
            <a:r>
              <a:rPr kumimoji="1" lang="en-US" altLang="zh-CN" dirty="0" smtClean="0"/>
              <a:t>-</a:t>
            </a:r>
            <a:r>
              <a:rPr kumimoji="1" lang="zh-CN" altLang="en-US" dirty="0" smtClean="0"/>
              <a:t>广义文化，只要是人类创造的都叫文化。</a:t>
            </a:r>
            <a:endParaRPr kumimoji="1" lang="en-US" altLang="zh-CN" dirty="0" smtClean="0"/>
          </a:p>
          <a:p>
            <a:r>
              <a:rPr kumimoji="1" lang="zh-CN" altLang="en-US" dirty="0" smtClean="0"/>
              <a:t>狭义就不叫文化了</a:t>
            </a:r>
            <a:endParaRPr kumimoji="1" lang="en-US" altLang="zh-CN" dirty="0" smtClean="0"/>
          </a:p>
          <a:p>
            <a:r>
              <a:rPr kumimoji="1" lang="zh-CN" altLang="en-US" dirty="0" smtClean="0"/>
              <a:t>广义，狭义</a:t>
            </a:r>
            <a:r>
              <a:rPr kumimoji="1" lang="en-US" altLang="zh-CN" dirty="0" smtClean="0"/>
              <a:t>-</a:t>
            </a:r>
            <a:r>
              <a:rPr kumimoji="1" lang="zh-CN" altLang="en-US" dirty="0" smtClean="0"/>
              <a:t>范围大小，狭义就是往窄了说</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什么叫物质？纸篓，桌子，椅子，叫文化</a:t>
            </a:r>
            <a:r>
              <a:rPr kumimoji="1" lang="en-US" altLang="zh-CN" dirty="0" smtClean="0"/>
              <a:t>-</a:t>
            </a:r>
            <a:r>
              <a:rPr kumimoji="1" lang="zh-CN" altLang="en-US" dirty="0" smtClean="0"/>
              <a:t>广义文化，只要是人类创造的都叫文化。</a:t>
            </a:r>
            <a:endParaRPr kumimoji="1" lang="en-US" altLang="zh-CN" dirty="0" smtClean="0"/>
          </a:p>
          <a:p>
            <a:r>
              <a:rPr kumimoji="1" lang="zh-CN" altLang="en-US" dirty="0" smtClean="0"/>
              <a:t>狭义就不叫文化了</a:t>
            </a:r>
            <a:endParaRPr kumimoji="1" lang="en-US" altLang="zh-CN" dirty="0" smtClean="0"/>
          </a:p>
          <a:p>
            <a:r>
              <a:rPr kumimoji="1" lang="zh-CN" altLang="en-US" dirty="0" smtClean="0"/>
              <a:t>广义，狭义</a:t>
            </a:r>
            <a:r>
              <a:rPr kumimoji="1" lang="en-US" altLang="zh-CN" dirty="0" smtClean="0"/>
              <a:t>-</a:t>
            </a:r>
            <a:r>
              <a:rPr kumimoji="1" lang="zh-CN" altLang="en-US" dirty="0" smtClean="0"/>
              <a:t>范围大小，狭义就是往窄了说</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青铜器，上面有图案，花纹。</a:t>
            </a:r>
            <a:endParaRPr kumimoji="1" lang="en-US" altLang="zh-CN" dirty="0" smtClean="0"/>
          </a:p>
          <a:p>
            <a:r>
              <a:rPr kumimoji="1" lang="zh-CN" altLang="en-US" dirty="0" smtClean="0"/>
              <a:t>花纹是自然的还是人文的呢？</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从诞生第一天开始就是为了扇风的，不是精神产品。</a:t>
            </a:r>
            <a:endParaRPr kumimoji="1" lang="en-US" altLang="zh-CN" dirty="0" smtClean="0"/>
          </a:p>
          <a:p>
            <a:r>
              <a:rPr kumimoji="1" lang="zh-CN" altLang="en-US" dirty="0" smtClean="0"/>
              <a:t>戒指，为了表现已婚，精神领域。珠宝，书画，雕塑都是狭义的。</a:t>
            </a:r>
            <a:endParaRPr kumimoji="1" lang="en-US" altLang="zh-CN" dirty="0" smtClean="0"/>
          </a:p>
          <a:p>
            <a:r>
              <a:rPr kumimoji="1" lang="zh-CN" altLang="en-US" dirty="0" smtClean="0"/>
              <a:t>耕地农具。广义，物质产品</a:t>
            </a:r>
            <a:endParaRPr kumimoji="1" lang="en-US" altLang="zh-CN" dirty="0" smtClean="0"/>
          </a:p>
          <a:p>
            <a:r>
              <a:rPr kumimoji="1" lang="zh-CN" altLang="en-US" dirty="0" smtClean="0"/>
              <a:t>书，狭义</a:t>
            </a:r>
            <a:endParaRPr kumimoji="1" lang="en-US" altLang="zh-CN" dirty="0" smtClean="0"/>
          </a:p>
          <a:p>
            <a:r>
              <a:rPr kumimoji="1" lang="zh-CN" altLang="en-US" dirty="0" smtClean="0"/>
              <a:t>是狭义一定是广义。都是人造的。</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结婚送筷子，扇子，是广义产品，很精美的那种，被人赋予文化的，不属于狭义文化，诞生第一天是拿来用的，是广义文化</a:t>
            </a:r>
            <a:endParaRPr kumimoji="1" lang="en-US" altLang="zh-CN" dirty="0" smtClean="0"/>
          </a:p>
          <a:p>
            <a:r>
              <a:rPr kumimoji="1" lang="zh-CN" altLang="en-US" dirty="0" smtClean="0"/>
              <a:t>广义文化的东西，蕴含着文化特性，我们称为文化内涵</a:t>
            </a:r>
            <a:endParaRPr kumimoji="1" lang="en-US" altLang="zh-CN" dirty="0" smtClean="0"/>
          </a:p>
          <a:p>
            <a:r>
              <a:rPr kumimoji="1" lang="zh-CN" altLang="en-US" dirty="0" smtClean="0"/>
              <a:t>垃圾桶，广义文化产品，如果送进故宫，称为一种精神象征，衍生出的这种意义，称为文化内涵。</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多次，文化事项。</a:t>
            </a:r>
            <a:endParaRPr kumimoji="1" lang="en-US" altLang="zh-CN" dirty="0" smtClean="0"/>
          </a:p>
          <a:p>
            <a:r>
              <a:rPr kumimoji="1" lang="zh-CN" altLang="en-US" dirty="0" smtClean="0"/>
              <a:t>花的动作。所有人都表示花，文化事象</a:t>
            </a:r>
            <a:endParaRPr kumimoji="1" lang="en-US" altLang="zh-CN" dirty="0" smtClean="0"/>
          </a:p>
          <a:p>
            <a:r>
              <a:rPr kumimoji="1" lang="zh-CN" altLang="en-US" dirty="0" smtClean="0"/>
              <a:t>曹操那批人写诗的时候有风骨</a:t>
            </a:r>
            <a:endParaRPr kumimoji="1" lang="en-US" altLang="zh-CN" dirty="0" smtClean="0"/>
          </a:p>
          <a:p>
            <a:r>
              <a:rPr kumimoji="1" lang="zh-CN" altLang="en-US" dirty="0" smtClean="0"/>
              <a:t>正妻穿大红色，妾室</a:t>
            </a:r>
            <a:endParaRPr kumimoji="1" lang="en-US" altLang="zh-CN" dirty="0" smtClean="0"/>
          </a:p>
          <a:p>
            <a:r>
              <a:rPr kumimoji="1" lang="zh-CN" altLang="en-US" dirty="0" smtClean="0"/>
              <a:t>蓝布包头，代表穷困潦倒。不同颜色代表不同人物形象，规定好的。</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锅碗瓢盆， 包子饺子桌子，都是文化产品</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两种</a:t>
            </a:r>
            <a:endParaRPr kumimoji="1" lang="en-US" altLang="zh-CN" dirty="0" smtClean="0"/>
          </a:p>
          <a:p>
            <a:r>
              <a:rPr kumimoji="1" lang="zh-CN" altLang="en-US" dirty="0" smtClean="0"/>
              <a:t>满族文化，民族文化。</a:t>
            </a:r>
            <a:endParaRPr kumimoji="1" lang="en-US" altLang="zh-CN" dirty="0" smtClean="0"/>
          </a:p>
          <a:p>
            <a:r>
              <a:rPr kumimoji="1" lang="zh-CN" altLang="en-US" dirty="0" smtClean="0"/>
              <a:t>英国文化</a:t>
            </a:r>
            <a:r>
              <a:rPr kumimoji="1" lang="en-US" altLang="zh-CN" dirty="0" smtClean="0"/>
              <a:t>-</a:t>
            </a:r>
            <a:r>
              <a:rPr kumimoji="1" lang="zh-CN" altLang="en-US" dirty="0" smtClean="0"/>
              <a:t> 国别文化</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两种</a:t>
            </a:r>
            <a:endParaRPr kumimoji="1" lang="en-US" altLang="zh-CN" dirty="0" smtClean="0"/>
          </a:p>
          <a:p>
            <a:r>
              <a:rPr kumimoji="1" lang="zh-CN" altLang="en-US" dirty="0" smtClean="0"/>
              <a:t>满族文化，民族文化。</a:t>
            </a:r>
            <a:endParaRPr kumimoji="1" lang="en-US" altLang="zh-CN" dirty="0" smtClean="0"/>
          </a:p>
          <a:p>
            <a:r>
              <a:rPr kumimoji="1" lang="zh-CN" altLang="en-US" dirty="0" smtClean="0"/>
              <a:t>英国文化</a:t>
            </a:r>
            <a:r>
              <a:rPr kumimoji="1" lang="en-US" altLang="zh-CN" dirty="0" smtClean="0"/>
              <a:t>-</a:t>
            </a:r>
            <a:r>
              <a:rPr kumimoji="1" lang="zh-CN" altLang="en-US" dirty="0" smtClean="0"/>
              <a:t> 国别文化</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老百姓</a:t>
            </a:r>
            <a:endParaRPr kumimoji="1" lang="en-US" altLang="zh-CN" dirty="0" smtClean="0"/>
          </a:p>
          <a:p>
            <a:r>
              <a:rPr kumimoji="1" lang="zh-CN" altLang="en-US" dirty="0" smtClean="0"/>
              <a:t>统治阶级，当官的</a:t>
            </a:r>
            <a:endParaRPr kumimoji="1" lang="en-US" altLang="zh-CN" dirty="0" smtClean="0"/>
          </a:p>
          <a:p>
            <a:r>
              <a:rPr kumimoji="1" lang="zh-CN" altLang="en-US" dirty="0" smtClean="0"/>
              <a:t>不含褒贬，谁创造的</a:t>
            </a:r>
            <a:endParaRPr kumimoji="1" lang="en-US" altLang="zh-CN" dirty="0" smtClean="0"/>
          </a:p>
          <a:p>
            <a:r>
              <a:rPr kumimoji="1" lang="zh-CN" altLang="en-US" dirty="0" smtClean="0"/>
              <a:t>千年等一回，白蛇传有很多版本，老百姓口耳相传遍的，许仙是个渣男，主动交给了法海。青蛇是条鱼，男的，很多版本变化，才成了今天的样子。</a:t>
            </a:r>
            <a:endParaRPr kumimoji="1" lang="en-US" altLang="zh-CN" dirty="0" smtClean="0"/>
          </a:p>
          <a:p>
            <a:r>
              <a:rPr kumimoji="1" lang="zh-CN" altLang="en-US" dirty="0" smtClean="0"/>
              <a:t>因为当时不是用文字记载的。</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ABC</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ABC</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前文化，后传统</a:t>
            </a:r>
            <a:endParaRPr kumimoji="1" lang="en-US" altLang="zh-CN" dirty="0" smtClean="0"/>
          </a:p>
          <a:p>
            <a:r>
              <a:rPr kumimoji="1" lang="zh-CN" altLang="en-US" dirty="0" smtClean="0"/>
              <a:t>诗歌，传统文化，</a:t>
            </a:r>
            <a:endParaRPr kumimoji="1" lang="en-US" altLang="zh-CN" dirty="0" smtClean="0"/>
          </a:p>
          <a:p>
            <a:r>
              <a:rPr kumimoji="1" lang="zh-CN" altLang="en-US" dirty="0" smtClean="0"/>
              <a:t>尊老爱幼，舍己为人，尊老爱幼，传统</a:t>
            </a:r>
            <a:endParaRPr kumimoji="1" lang="zh-CN" altLang="en-US" dirty="0" smtClean="0"/>
          </a:p>
          <a:p>
            <a:endParaRPr kumimoji="1" lang="zh-CN" altLang="en-US" dirty="0" smtClean="0"/>
          </a:p>
          <a:p>
            <a:r>
              <a:rPr kumimoji="1" lang="zh-CN" altLang="en-US" dirty="0" smtClean="0"/>
              <a:t>传统文化是流传下来的 不局限于古代也不局限于中国，外来的被我们吸收的也是传统文化</a:t>
            </a:r>
            <a:endParaRPr kumimoji="1" lang="zh-CN" altLang="en-US" dirty="0" smtClean="0"/>
          </a:p>
          <a:p>
            <a:r>
              <a:rPr kumimoji="1" lang="zh-CN" altLang="en-US" dirty="0" smtClean="0"/>
              <a:t>文化传统是一种文化中有固定流传下来的核心内涵，比如诗歌讲究韵律，比如中国封建体制形成的等级和特权观念，宗法制形成的血统论。（优秀的传统对社会起积极作用，糟粕的传统对社会起负面作用。）</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dirty="0">
                <a:sym typeface="+mn-ea"/>
              </a:rPr>
              <a:t>《论语·雍也》曾说：“质胜文则野，文胜质则史。文质彬彬，然后君子。”这是对妥善处理人的先天自然素质和后天人为修养的关系所发的议论。</a:t>
            </a:r>
            <a:endParaRPr dirty="0"/>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中国传统文化：针对文化传承而言，强调本源和沿着本源传承下来的全部文化遗产，迄今为止人文精神的总和。</a:t>
            </a:r>
            <a:br>
              <a:rPr kumimoji="1" lang="zh-CN" altLang="en-US" dirty="0" smtClean="0"/>
            </a:br>
            <a:r>
              <a:rPr kumimoji="1" lang="zh-CN" altLang="en-US" dirty="0" smtClean="0"/>
              <a:t>中国古代文化：针对现代文化而言，对文化的时代划分。</a:t>
            </a:r>
            <a:endParaRPr kumimoji="1" lang="zh-CN" altLang="en-US"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前文化，后传统</a:t>
            </a:r>
            <a:endParaRPr kumimoji="1" lang="en-US" altLang="zh-CN" dirty="0" smtClean="0"/>
          </a:p>
          <a:p>
            <a:r>
              <a:rPr kumimoji="1" lang="zh-CN" altLang="en-US" dirty="0" smtClean="0"/>
              <a:t>诗歌，传统文化，</a:t>
            </a:r>
            <a:endParaRPr kumimoji="1" lang="en-US" altLang="zh-CN" dirty="0" smtClean="0"/>
          </a:p>
          <a:p>
            <a:r>
              <a:rPr kumimoji="1" lang="zh-CN" altLang="en-US" dirty="0" smtClean="0"/>
              <a:t>尊老爱幼，舍己为人，尊老爱幼，传统</a:t>
            </a:r>
            <a:endParaRPr kumimoji="1" lang="zh-CN" altLang="en-US" dirty="0" smtClean="0"/>
          </a:p>
          <a:p>
            <a:endParaRPr kumimoji="1" lang="zh-CN" altLang="en-US" dirty="0" smtClean="0"/>
          </a:p>
          <a:p>
            <a:r>
              <a:rPr kumimoji="1" lang="zh-CN" altLang="en-US" dirty="0" smtClean="0"/>
              <a:t>传统文化是流传下来的 不局限于古代也不局限于中国，外来的被我们吸收的也是传统文化</a:t>
            </a:r>
            <a:endParaRPr kumimoji="1" lang="zh-CN" altLang="en-US" dirty="0" smtClean="0"/>
          </a:p>
          <a:p>
            <a:r>
              <a:rPr kumimoji="1" lang="zh-CN" altLang="en-US" dirty="0" smtClean="0"/>
              <a:t>文化传统是一种文化中有固定流传下来的核心内涵，比如诗歌讲究韵律，比如中国封建体制形成的等级和特权观念，宗法制形成的血统论。（优秀的传统对社会起积极作用，糟粕的传统对社会起负面作用。）</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前文化，后传统</a:t>
            </a:r>
            <a:endParaRPr kumimoji="1" lang="en-US" altLang="zh-CN" dirty="0" smtClean="0"/>
          </a:p>
          <a:p>
            <a:r>
              <a:rPr kumimoji="1" lang="zh-CN" altLang="en-US" dirty="0" smtClean="0"/>
              <a:t>诗歌，传统文化，</a:t>
            </a:r>
            <a:endParaRPr kumimoji="1" lang="en-US" altLang="zh-CN" dirty="0" smtClean="0"/>
          </a:p>
          <a:p>
            <a:r>
              <a:rPr kumimoji="1" lang="zh-CN" altLang="en-US" dirty="0" smtClean="0"/>
              <a:t>尊老爱幼，舍己为人，尊老爱幼，传统</a:t>
            </a:r>
            <a:endParaRPr kumimoji="1" lang="zh-CN" altLang="en-US" dirty="0" smtClean="0"/>
          </a:p>
          <a:p>
            <a:endParaRPr kumimoji="1" lang="zh-CN" altLang="en-US" dirty="0" smtClean="0"/>
          </a:p>
          <a:p>
            <a:r>
              <a:rPr kumimoji="1" lang="zh-CN" altLang="en-US" dirty="0" smtClean="0"/>
              <a:t>传统文化是流传下来的 不局限于古代也不局限于中国，外来的被我们吸收的也是传统文化</a:t>
            </a:r>
            <a:endParaRPr kumimoji="1" lang="zh-CN" altLang="en-US" dirty="0" smtClean="0"/>
          </a:p>
          <a:p>
            <a:r>
              <a:rPr kumimoji="1" lang="zh-CN" altLang="en-US" dirty="0" smtClean="0"/>
              <a:t>文化传统是一种文化中有固定流传下来的核心内涵，比如诗歌讲究韵律，比如中国封建体制形成的等级和特权观念，宗法制形成的血统论。（优秀的传统对社会起积极作用，糟粕的传统对社会起负面作用。）</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前文化，后传统</a:t>
            </a:r>
            <a:endParaRPr kumimoji="1" lang="en-US" altLang="zh-CN" dirty="0" smtClean="0"/>
          </a:p>
          <a:p>
            <a:r>
              <a:rPr kumimoji="1" lang="zh-CN" altLang="en-US" dirty="0" smtClean="0"/>
              <a:t>诗歌，传统文化，</a:t>
            </a:r>
            <a:endParaRPr kumimoji="1" lang="en-US" altLang="zh-CN" dirty="0" smtClean="0"/>
          </a:p>
          <a:p>
            <a:r>
              <a:rPr kumimoji="1" lang="zh-CN" altLang="en-US" dirty="0" smtClean="0"/>
              <a:t>尊老爱幼，舍己为人，尊老爱幼，传统</a:t>
            </a:r>
            <a:endParaRPr kumimoji="1" lang="zh-CN" altLang="en-US" dirty="0" smtClean="0"/>
          </a:p>
          <a:p>
            <a:endParaRPr kumimoji="1" lang="zh-CN" altLang="en-US" dirty="0" smtClean="0"/>
          </a:p>
          <a:p>
            <a:r>
              <a:rPr kumimoji="1" lang="zh-CN" altLang="en-US" dirty="0" smtClean="0"/>
              <a:t>传统文化是流传下来的 不局限于古代也不局限于中国，外来的被我们吸收的也是传统文化</a:t>
            </a:r>
            <a:endParaRPr kumimoji="1" lang="zh-CN" altLang="en-US" dirty="0" smtClean="0"/>
          </a:p>
          <a:p>
            <a:r>
              <a:rPr kumimoji="1" lang="zh-CN" altLang="en-US" dirty="0" smtClean="0"/>
              <a:t>文化传统是一种文化中有固定流传下来的核心内涵，比如诗歌讲究韵律，比如中国封建体制形成的等级和特权观念，宗法制形成的血统论。（优秀的传统对社会起积极作用，糟粕的传统对社会起负面作用。）</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古代文化是按照时间划分。所有的古代文化都叫古代文化，三妻四妾，贞洁烈女，缠足</a:t>
            </a:r>
            <a:endParaRPr kumimoji="1" lang="en-US" altLang="zh-CN" dirty="0" smtClean="0"/>
          </a:p>
          <a:p>
            <a:r>
              <a:rPr kumimoji="1" lang="zh-CN" altLang="en-US" dirty="0" smtClean="0"/>
              <a:t>贯穿于整个文化范畴，传承下来的好的</a:t>
            </a:r>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文化传统</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文化传统</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传统文化</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传统文化</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区别？物质文化，非物质文化</a:t>
            </a:r>
            <a:endParaRPr kumimoji="1" lang="en-US" altLang="zh-CN" dirty="0" smtClean="0"/>
          </a:p>
          <a:p>
            <a:r>
              <a:rPr kumimoji="1" lang="zh-CN" altLang="en-US" dirty="0" smtClean="0"/>
              <a:t>会唱昆区的人没了，昆区就消失了</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纯粹人建的</a:t>
            </a:r>
            <a:endParaRPr kumimoji="1" lang="en-US" altLang="zh-CN" dirty="0" smtClean="0"/>
          </a:p>
          <a:p>
            <a:r>
              <a:rPr kumimoji="1" lang="zh-CN" altLang="en-US" dirty="0" smtClean="0"/>
              <a:t>纯粹自然</a:t>
            </a:r>
            <a:endParaRPr kumimoji="1" lang="en-US" altLang="zh-CN" dirty="0" smtClean="0"/>
          </a:p>
          <a:p>
            <a:r>
              <a:rPr kumimoji="1" lang="zh-CN" altLang="en-US" dirty="0" smtClean="0"/>
              <a:t>山很美，人改造自然</a:t>
            </a:r>
            <a:endParaRPr kumimoji="1" lang="en-US" altLang="zh-CN" dirty="0" smtClean="0"/>
          </a:p>
          <a:p>
            <a:r>
              <a:rPr kumimoji="1" lang="zh-CN" altLang="en-US" dirty="0" smtClean="0"/>
              <a:t>泰山，不仅仅因为美，因为承载的底蕴</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昆曲</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昆曲</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昆曲</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昆曲</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ABCE</a:t>
            </a:r>
            <a:endParaRPr kumimoji="1" lang="en-US" altLang="zh-CN" dirty="0" smtClean="0"/>
          </a:p>
          <a:p>
            <a:r>
              <a:rPr kumimoji="1" lang="zh-CN" altLang="en-US" dirty="0" smtClean="0"/>
              <a:t>长白山温泉，天池，怪兽</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ABCE</a:t>
            </a:r>
            <a:endParaRPr kumimoji="1" lang="en-US" altLang="zh-CN" dirty="0" smtClean="0"/>
          </a:p>
          <a:p>
            <a:r>
              <a:rPr kumimoji="1" lang="zh-CN" altLang="en-US" dirty="0" smtClean="0"/>
              <a:t>长白山温泉，天池，怪兽</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鸟巢是自然就有的么？不是</a:t>
            </a:r>
            <a:endParaRPr kumimoji="1" lang="en-US" altLang="zh-CN" dirty="0" smtClean="0"/>
          </a:p>
          <a:p>
            <a:r>
              <a:rPr kumimoji="1" lang="zh-CN" altLang="en-US" dirty="0" smtClean="0"/>
              <a:t>文化必须是人造的，体现出精神，想法，单纯物质不叫文化</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鸟巢是自然就有的么？不是</a:t>
            </a:r>
            <a:endParaRPr kumimoji="1" lang="en-US" altLang="zh-CN" dirty="0" smtClean="0"/>
          </a:p>
          <a:p>
            <a:r>
              <a:rPr kumimoji="1" lang="zh-CN" altLang="en-US" dirty="0" smtClean="0"/>
              <a:t>文化必须是人造的，体现出精神，想法，单纯物质不叫文化</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950F7A0-DAB4-4BE1-9CE9-8DA26B4F1D6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96B047-83D7-479E-8986-2C5FC2B3AC6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E160D6-9EB7-4FF9-98EE-9458CD0D16E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850" y="260470"/>
            <a:ext cx="809690" cy="818687"/>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EEEF1F8-59B4-4D64-835A-3BFB7D41A2F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C9940A-A7B6-4079-A6B3-0AA3BEAE57F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8B5DC50-33D0-4E3D-B52E-6C2280B1F4EA}"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083BE18-B052-4D40-846A-747510913F58}"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332D2F-4B32-4C51-B9F5-A55F5DDBB59C}"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5291AD9-F8F5-4A2F-85E3-6C531A451F7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5F88213-A31E-40C3-B151-70E3E11D303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389F-834F-4993-899F-7BF9DD7D652C}"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microsoft.com/office/2007/relationships/hdphoto" Target="../media/hdphoto1.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02.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1" Type="http://schemas.openxmlformats.org/officeDocument/2006/relationships/notesSlide" Target="../notesSlides/notesSlide24.xml"/><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saturation sat="66000"/>
                    </a14:imgEffect>
                  </a14:imgLayer>
                </a14:imgProps>
              </a:ext>
            </a:extLst>
          </a:blip>
          <a:stretch>
            <a:fillRect/>
          </a:stretch>
        </p:blipFill>
        <p:spPr>
          <a:xfrm>
            <a:off x="0" y="-98139"/>
            <a:ext cx="12193057" cy="6956139"/>
          </a:xfrm>
          <a:prstGeom prst="rect">
            <a:avLst/>
          </a:prstGeom>
        </p:spPr>
      </p:pic>
      <p:sp>
        <p:nvSpPr>
          <p:cNvPr id="10" name="矩形 9"/>
          <p:cNvSpPr/>
          <p:nvPr/>
        </p:nvSpPr>
        <p:spPr>
          <a:xfrm>
            <a:off x="0" y="-98139"/>
            <a:ext cx="12192000" cy="6956139"/>
          </a:xfrm>
          <a:prstGeom prst="rect">
            <a:avLst/>
          </a:prstGeom>
          <a:solidFill>
            <a:srgbClr val="4472C4">
              <a:alpha val="8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250275" y="611792"/>
            <a:ext cx="5400000" cy="540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231225" y="1487978"/>
            <a:ext cx="1454727" cy="645160"/>
          </a:xfrm>
          <a:prstGeom prst="rect">
            <a:avLst/>
          </a:prstGeom>
          <a:noFill/>
        </p:spPr>
        <p:txBody>
          <a:bodyPr wrap="square" rtlCol="0">
            <a:spAutoFit/>
          </a:bodyPr>
          <a:lstStyle/>
          <a:p>
            <a:pPr algn="ctr"/>
            <a:r>
              <a:rPr lang="zh-CN" altLang="en-US" sz="3600" dirty="0" smtClean="0">
                <a:solidFill>
                  <a:schemeClr val="bg1"/>
                </a:solidFill>
                <a:latin typeface="+mj-ea"/>
                <a:ea typeface="+mj-ea"/>
              </a:rPr>
              <a:t>中国</a:t>
            </a:r>
            <a:endParaRPr lang="zh-CN" altLang="en-US" sz="3600" dirty="0" smtClean="0">
              <a:solidFill>
                <a:schemeClr val="bg1"/>
              </a:solidFill>
              <a:latin typeface="+mj-ea"/>
              <a:ea typeface="+mj-ea"/>
            </a:endParaRPr>
          </a:p>
        </p:txBody>
      </p:sp>
      <p:cxnSp>
        <p:nvCxnSpPr>
          <p:cNvPr id="14" name="直接连接符 13"/>
          <p:cNvCxnSpPr/>
          <p:nvPr/>
        </p:nvCxnSpPr>
        <p:spPr>
          <a:xfrm>
            <a:off x="4424890" y="2299059"/>
            <a:ext cx="306739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54726" y="2463809"/>
            <a:ext cx="3607724" cy="110680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6600" dirty="0" smtClean="0">
                <a:solidFill>
                  <a:srgbClr val="FFC000"/>
                </a:solidFill>
                <a:latin typeface="方正清刻本悦宋简体" panose="02000000000000000000" pitchFamily="2" charset="-122"/>
                <a:ea typeface="方正清刻本悦宋简体" panose="02000000000000000000" pitchFamily="2" charset="-122"/>
              </a:rPr>
              <a:t>文化</a:t>
            </a:r>
            <a:r>
              <a:rPr lang="zh-CN" altLang="en-US" sz="6600" dirty="0" smtClean="0">
                <a:solidFill>
                  <a:srgbClr val="FFC000"/>
                </a:solidFill>
                <a:latin typeface="+mj-ea"/>
                <a:ea typeface="+mj-ea"/>
              </a:rPr>
              <a:t>概论</a:t>
            </a:r>
            <a:endParaRPr lang="zh-CN" altLang="en-US" sz="6600" dirty="0" smtClean="0">
              <a:solidFill>
                <a:srgbClr val="FFC000"/>
              </a:solidFill>
              <a:latin typeface="+mj-ea"/>
              <a:ea typeface="+mj-ea"/>
            </a:endParaRPr>
          </a:p>
        </p:txBody>
      </p:sp>
      <p:cxnSp>
        <p:nvCxnSpPr>
          <p:cNvPr id="17" name="直接连接符 16"/>
          <p:cNvCxnSpPr/>
          <p:nvPr/>
        </p:nvCxnSpPr>
        <p:spPr>
          <a:xfrm>
            <a:off x="4424890" y="3736555"/>
            <a:ext cx="306739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4489200" y="1655386"/>
          <a:ext cx="1213330" cy="1213330"/>
        </p:xfrm>
        <a:graphic>
          <a:graphicData uri="http://schemas.openxmlformats.org/drawingml/2006/table">
            <a:tbl>
              <a:tblPr>
                <a:tableStyleId>{5C22544A-7EE6-4342-B048-85BDC9FD1C3A}</a:tableStyleId>
              </a:tblPr>
              <a:tblGrid>
                <a:gridCol w="606665"/>
                <a:gridCol w="606665"/>
              </a:tblGrid>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标题 1"/>
          <p:cNvSpPr>
            <a:spLocks noGrp="1"/>
          </p:cNvSpPr>
          <p:nvPr>
            <p:ph type="title"/>
          </p:nvPr>
        </p:nvSpPr>
        <p:spPr/>
        <p:txBody>
          <a:bodyPr/>
          <a:lstStyle/>
          <a:p>
            <a:r>
              <a:rPr lang="zh-CN" altLang="en-US" dirty="0" smtClean="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1" name="文本框 10"/>
          <p:cNvSpPr txBox="1"/>
          <p:nvPr/>
        </p:nvSpPr>
        <p:spPr>
          <a:xfrm>
            <a:off x="1729048" y="1010256"/>
            <a:ext cx="8096596" cy="2306955"/>
          </a:xfrm>
          <a:prstGeom prst="rect">
            <a:avLst/>
          </a:prstGeom>
          <a:noFill/>
        </p:spPr>
        <p:txBody>
          <a:bodyPr wrap="square" rtlCol="0">
            <a:spAutoFit/>
          </a:bodyPr>
          <a:lstStyle/>
          <a:p>
            <a:pPr algn="dist">
              <a:lnSpc>
                <a:spcPct val="150000"/>
              </a:lnSpc>
            </a:pPr>
            <a:r>
              <a:rPr lang="zh-CN" altLang="en-US" sz="9600" dirty="0">
                <a:latin typeface="+mj-ea"/>
                <a:ea typeface="+mj-ea"/>
                <a:cs typeface="方正仿郭简体" panose="03000509000000000000" pitchFamily="65" charset="-122"/>
              </a:rPr>
              <a:t>中国</a:t>
            </a:r>
            <a:r>
              <a:rPr lang="zh-CN" altLang="en-US" sz="9600" dirty="0">
                <a:solidFill>
                  <a:schemeClr val="accent2"/>
                </a:solidFill>
                <a:latin typeface="+mj-ea"/>
                <a:ea typeface="+mj-ea"/>
                <a:cs typeface="方正仿郭简体" panose="03000509000000000000" pitchFamily="65" charset="-122"/>
              </a:rPr>
              <a:t>文</a:t>
            </a:r>
            <a:r>
              <a:rPr lang="zh-CN" altLang="en-US" sz="9600" dirty="0">
                <a:latin typeface="+mj-ea"/>
                <a:ea typeface="+mj-ea"/>
                <a:cs typeface="方正仿郭简体" panose="03000509000000000000" pitchFamily="65" charset="-122"/>
              </a:rPr>
              <a:t>化概论</a:t>
            </a:r>
            <a:endParaRPr lang="zh-CN" altLang="en-US" sz="9600" dirty="0">
              <a:latin typeface="+mj-ea"/>
              <a:ea typeface="+mj-ea"/>
              <a:cs typeface="方正仿郭简体" panose="03000509000000000000" pitchFamily="65" charset="-122"/>
            </a:endParaRPr>
          </a:p>
        </p:txBody>
      </p:sp>
      <p:sp>
        <p:nvSpPr>
          <p:cNvPr id="5" name="矩形 4"/>
          <p:cNvSpPr/>
          <p:nvPr/>
        </p:nvSpPr>
        <p:spPr>
          <a:xfrm>
            <a:off x="944879" y="3222900"/>
            <a:ext cx="10659688" cy="1660525"/>
          </a:xfrm>
          <a:prstGeom prst="rect">
            <a:avLst/>
          </a:prstGeom>
        </p:spPr>
        <p:txBody>
          <a:bodyPr wrap="square">
            <a:spAutoFit/>
          </a:bodyPr>
          <a:lstStyle/>
          <a:p>
            <a:pPr>
              <a:lnSpc>
                <a:spcPct val="150000"/>
              </a:lnSpc>
            </a:pPr>
            <a:r>
              <a:rPr lang="en-US" altLang="zh-CN" sz="2400" dirty="0">
                <a:latin typeface="+mj-ea"/>
              </a:rPr>
              <a:t>0.1.1</a:t>
            </a:r>
            <a:r>
              <a:rPr lang="zh-CN" altLang="en-US" sz="2400" dirty="0">
                <a:latin typeface="+mj-ea"/>
              </a:rPr>
              <a:t> 文化名称的来源</a:t>
            </a:r>
            <a:endParaRPr lang="zh-CN" altLang="en-US" sz="2400" dirty="0">
              <a:latin typeface="+mj-ea"/>
            </a:endParaRPr>
          </a:p>
          <a:p>
            <a:pPr>
              <a:lnSpc>
                <a:spcPct val="150000"/>
              </a:lnSpc>
            </a:pPr>
            <a:r>
              <a:rPr lang="zh-CN" altLang="en-US" sz="2400" b="1" dirty="0">
                <a:latin typeface="方正清刻本悦宋简体" panose="02000000000000000000" pitchFamily="2" charset="-122"/>
                <a:ea typeface="方正清刻本悦宋简体" panose="02000000000000000000" pitchFamily="2" charset="-122"/>
              </a:rPr>
              <a:t>一、</a:t>
            </a:r>
            <a:r>
              <a:rPr lang="zh-CN" altLang="zh-CN" sz="2400" b="1" dirty="0">
                <a:latin typeface="方正清刻本悦宋简体" panose="02000000000000000000" pitchFamily="2" charset="-122"/>
                <a:ea typeface="方正清刻本悦宋简体" panose="02000000000000000000" pitchFamily="2" charset="-122"/>
              </a:rPr>
              <a:t>文</a:t>
            </a:r>
            <a:endParaRPr lang="zh-CN" altLang="zh-CN" sz="2000" dirty="0"/>
          </a:p>
          <a:p>
            <a:pPr marL="342900" indent="-342900">
              <a:lnSpc>
                <a:spcPct val="150000"/>
              </a:lnSpc>
              <a:buFont typeface="+mj-lt"/>
              <a:buAutoNum type="arabicPeriod"/>
            </a:pPr>
            <a:r>
              <a:rPr lang="zh-CN" altLang="zh-CN" sz="2000" dirty="0" smtClean="0"/>
              <a:t>“文”</a:t>
            </a:r>
            <a:r>
              <a:rPr lang="zh-CN" altLang="zh-CN" sz="2000" dirty="0"/>
              <a:t>的本义是“错画”，也就是</a:t>
            </a:r>
            <a:r>
              <a:rPr lang="zh-CN" altLang="zh-CN" sz="2000" b="1" u="sng" dirty="0" smtClean="0">
                <a:solidFill>
                  <a:schemeClr val="accent5"/>
                </a:solidFill>
              </a:rPr>
              <a:t>花纹</a:t>
            </a:r>
            <a:r>
              <a:rPr lang="zh-CN" altLang="zh-CN" sz="2000" dirty="0" smtClean="0"/>
              <a:t>。</a:t>
            </a:r>
            <a:endParaRPr lang="zh-CN" altLang="zh-CN" sz="2000" dirty="0"/>
          </a:p>
        </p:txBody>
      </p:sp>
      <p:sp>
        <p:nvSpPr>
          <p:cNvPr id="8" name="圆角矩形 7"/>
          <p:cNvSpPr/>
          <p:nvPr/>
        </p:nvSpPr>
        <p:spPr>
          <a:xfrm>
            <a:off x="4965468" y="337017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pic>
        <p:nvPicPr>
          <p:cNvPr id="10" name="图片 9"/>
          <p:cNvPicPr>
            <a:picLocks noChangeAspect="1"/>
          </p:cNvPicPr>
          <p:nvPr/>
        </p:nvPicPr>
        <p:blipFill>
          <a:blip r:embed="rId1"/>
          <a:stretch>
            <a:fillRect/>
          </a:stretch>
        </p:blipFill>
        <p:spPr>
          <a:xfrm>
            <a:off x="6224154" y="3763271"/>
            <a:ext cx="4772892" cy="1747220"/>
          </a:xfrm>
          <a:prstGeom prst="rect">
            <a:avLst/>
          </a:prstGeom>
        </p:spPr>
      </p:pic>
      <p:sp>
        <p:nvSpPr>
          <p:cNvPr id="16"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8"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9"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0"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1"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2" name="矩形 21"/>
          <p:cNvSpPr/>
          <p:nvPr/>
        </p:nvSpPr>
        <p:spPr>
          <a:xfrm>
            <a:off x="0" y="-92025"/>
            <a:ext cx="10659688" cy="460375"/>
          </a:xfrm>
          <a:prstGeom prst="rect">
            <a:avLst/>
          </a:prstGeom>
        </p:spPr>
        <p:txBody>
          <a:bodyPr wrap="square">
            <a:spAutoFit/>
          </a:bodyPr>
          <a:lstStyle/>
          <a:p>
            <a:pPr>
              <a:lnSpc>
                <a:spcPct val="150000"/>
              </a:lnSpc>
            </a:pPr>
            <a:r>
              <a:rPr sz="1600" dirty="0" smtClean="0">
                <a:latin typeface="+mj-ea"/>
                <a:ea typeface="+mj-ea"/>
              </a:rPr>
              <a:t>0.1.1一、“文化”名称的来源</a:t>
            </a:r>
            <a:endParaRPr sz="1600" dirty="0" smtClean="0">
              <a:latin typeface="+mj-ea"/>
              <a:ea typeface="+mj-ea"/>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以</a:t>
            </a:r>
            <a:r>
              <a:rPr lang="zh-CN" altLang="en-US" dirty="0"/>
              <a:t>中华文化为源头、中国境内各民族共同创造的、长期历史发展所积淀的文化就是（  </a:t>
            </a:r>
            <a:r>
              <a:rPr lang="en-US" altLang="zh-CN" dirty="0"/>
              <a:t>A </a:t>
            </a:r>
            <a:r>
              <a:rPr lang="zh-CN" altLang="en-US" dirty="0"/>
              <a:t> ）</a:t>
            </a:r>
            <a:endParaRPr lang="zh-CN" altLang="en-US" dirty="0"/>
          </a:p>
          <a:p>
            <a:r>
              <a:rPr lang="en-US" altLang="zh-CN" b="1" dirty="0">
                <a:solidFill>
                  <a:srgbClr val="FF0000"/>
                </a:solidFill>
              </a:rPr>
              <a:t>A</a:t>
            </a:r>
            <a:r>
              <a:rPr lang="zh-CN" altLang="en-US" b="1" dirty="0" smtClean="0">
                <a:solidFill>
                  <a:srgbClr val="FF0000"/>
                </a:solidFill>
              </a:rPr>
              <a:t>．中国</a:t>
            </a:r>
            <a:r>
              <a:rPr lang="zh-CN" altLang="en-US" b="1" dirty="0">
                <a:solidFill>
                  <a:srgbClr val="FF0000"/>
                </a:solidFill>
              </a:rPr>
              <a:t>传统文化 </a:t>
            </a:r>
            <a:r>
              <a:rPr lang="zh-CN" altLang="en-US" dirty="0"/>
              <a:t>                      </a:t>
            </a:r>
            <a:endParaRPr lang="zh-CN" altLang="en-US" dirty="0"/>
          </a:p>
          <a:p>
            <a:r>
              <a:rPr lang="en-US" altLang="zh-CN" dirty="0"/>
              <a:t>B</a:t>
            </a:r>
            <a:r>
              <a:rPr lang="zh-CN" altLang="en-US" dirty="0" smtClean="0"/>
              <a:t>．中国</a:t>
            </a:r>
            <a:r>
              <a:rPr lang="zh-CN" altLang="en-US" dirty="0"/>
              <a:t>古代文化</a:t>
            </a:r>
            <a:endParaRPr lang="zh-CN" altLang="en-US" dirty="0"/>
          </a:p>
          <a:p>
            <a:r>
              <a:rPr lang="en-US" altLang="zh-CN" dirty="0"/>
              <a:t>C</a:t>
            </a:r>
            <a:r>
              <a:rPr lang="zh-CN" altLang="en-US" dirty="0" smtClean="0"/>
              <a:t>．中国</a:t>
            </a:r>
            <a:r>
              <a:rPr lang="zh-CN" altLang="en-US" dirty="0"/>
              <a:t>文化传统                       </a:t>
            </a:r>
            <a:endParaRPr lang="zh-CN" altLang="en-US" dirty="0"/>
          </a:p>
          <a:p>
            <a:r>
              <a:rPr lang="en-US" altLang="zh-CN" dirty="0"/>
              <a:t>D</a:t>
            </a:r>
            <a:r>
              <a:rPr lang="zh-CN" altLang="en-US" dirty="0" smtClean="0"/>
              <a:t>．中国</a:t>
            </a:r>
            <a:r>
              <a:rPr lang="zh-CN" altLang="en-US" dirty="0"/>
              <a:t>民族文化</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找不同</a:t>
            </a:r>
            <a:endParaRPr lang="zh-CN" altLang="en-US" dirty="0"/>
          </a:p>
        </p:txBody>
      </p:sp>
      <p:pic>
        <p:nvPicPr>
          <p:cNvPr id="6" name="内容占位符 5"/>
          <p:cNvPicPr>
            <a:picLocks noGrp="1" noChangeAspect="1"/>
          </p:cNvPicPr>
          <p:nvPr>
            <p:ph idx="1"/>
          </p:nvPr>
        </p:nvPicPr>
        <p:blipFill>
          <a:blip r:embed="rId1"/>
          <a:stretch>
            <a:fillRect/>
          </a:stretch>
        </p:blipFill>
        <p:spPr>
          <a:xfrm>
            <a:off x="1781175" y="1992975"/>
            <a:ext cx="3240000" cy="2160000"/>
          </a:xfrm>
          <a:prstGeom prst="rect">
            <a:avLst/>
          </a:prstGeom>
        </p:spPr>
      </p:pic>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7" name="图片 6"/>
          <p:cNvPicPr>
            <a:picLocks noChangeAspect="1"/>
          </p:cNvPicPr>
          <p:nvPr/>
        </p:nvPicPr>
        <p:blipFill rotWithShape="1">
          <a:blip r:embed="rId2"/>
          <a:srcRect l="7246" r="7751"/>
          <a:stretch>
            <a:fillRect/>
          </a:stretch>
        </p:blipFill>
        <p:spPr>
          <a:xfrm>
            <a:off x="6932815" y="1992975"/>
            <a:ext cx="3225338" cy="2160000"/>
          </a:xfrm>
          <a:prstGeom prst="rect">
            <a:avLst/>
          </a:prstGeom>
        </p:spPr>
      </p:pic>
      <p:sp>
        <p:nvSpPr>
          <p:cNvPr id="8" name="文本框 7"/>
          <p:cNvSpPr txBox="1"/>
          <p:nvPr/>
        </p:nvSpPr>
        <p:spPr>
          <a:xfrm>
            <a:off x="2453524" y="4289367"/>
            <a:ext cx="1895301" cy="461665"/>
          </a:xfrm>
          <a:prstGeom prst="rect">
            <a:avLst/>
          </a:prstGeom>
          <a:noFill/>
        </p:spPr>
        <p:txBody>
          <a:bodyPr wrap="square" rtlCol="0">
            <a:spAutoFit/>
          </a:bodyPr>
          <a:lstStyle/>
          <a:p>
            <a:pPr algn="ctr"/>
            <a:r>
              <a:rPr lang="zh-CN" altLang="en-US" sz="2400" dirty="0" smtClean="0">
                <a:latin typeface="方正清刻本悦宋简体" panose="02000000000000000000" pitchFamily="2" charset="-122"/>
                <a:ea typeface="方正清刻本悦宋简体" panose="02000000000000000000" pitchFamily="2" charset="-122"/>
              </a:rPr>
              <a:t>福建土楼</a:t>
            </a:r>
            <a:endParaRPr lang="zh-CN" altLang="en-US" sz="2400" dirty="0" smtClean="0">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597833" y="4289367"/>
            <a:ext cx="1895301" cy="461665"/>
          </a:xfrm>
          <a:prstGeom prst="rect">
            <a:avLst/>
          </a:prstGeom>
          <a:noFill/>
        </p:spPr>
        <p:txBody>
          <a:bodyPr wrap="square" rtlCol="0">
            <a:spAutoFit/>
          </a:bodyPr>
          <a:lstStyle/>
          <a:p>
            <a:pPr algn="ctr"/>
            <a:r>
              <a:rPr lang="zh-CN" altLang="en-US" sz="2400" dirty="0" smtClean="0">
                <a:latin typeface="方正清刻本悦宋简体" panose="02000000000000000000" pitchFamily="2" charset="-122"/>
                <a:ea typeface="方正清刻本悦宋简体" panose="02000000000000000000" pitchFamily="2" charset="-122"/>
              </a:rPr>
              <a:t>昆曲</a:t>
            </a:r>
            <a:endParaRPr lang="zh-CN" altLang="en-US" sz="2400" dirty="0" smtClean="0">
              <a:latin typeface="方正清刻本悦宋简体" panose="02000000000000000000" pitchFamily="2" charset="-122"/>
              <a:ea typeface="方正清刻本悦宋简体" panose="02000000000000000000" pitchFamily="2" charset="-122"/>
            </a:endParaRPr>
          </a:p>
        </p:txBody>
      </p:sp>
      <p:sp>
        <p:nvSpPr>
          <p:cNvPr id="15"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6"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18"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19"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13" name="矩形 12"/>
          <p:cNvSpPr/>
          <p:nvPr/>
        </p:nvSpPr>
        <p:spPr>
          <a:xfrm>
            <a:off x="0" y="-92025"/>
            <a:ext cx="10659688" cy="397545"/>
          </a:xfrm>
          <a:prstGeom prst="rect">
            <a:avLst/>
          </a:prstGeom>
        </p:spPr>
        <p:txBody>
          <a:bodyPr wrap="square">
            <a:spAutoFit/>
          </a:bodyPr>
          <a:lstStyle/>
          <a:p>
            <a:pPr>
              <a:lnSpc>
                <a:spcPct val="150000"/>
              </a:lnSpc>
            </a:pPr>
            <a:r>
              <a:rPr lang="en-US" altLang="zh-CN" sz="1400" dirty="0" smtClean="0"/>
              <a:t>0.3.3</a:t>
            </a:r>
            <a:r>
              <a:rPr lang="zh-CN" altLang="en-US" sz="1400" dirty="0" smtClean="0"/>
              <a:t> 文化遗产</a:t>
            </a:r>
            <a:endParaRPr lang="zh-CN" altLang="zh-CN"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找不同</a:t>
            </a:r>
            <a:endParaRPr lang="zh-CN" altLang="en-US" dirty="0"/>
          </a:p>
        </p:txBody>
      </p:sp>
      <p:pic>
        <p:nvPicPr>
          <p:cNvPr id="6" name="内容占位符 5"/>
          <p:cNvPicPr>
            <a:picLocks noGrp="1" noChangeAspect="1"/>
          </p:cNvPicPr>
          <p:nvPr>
            <p:ph idx="1"/>
          </p:nvPr>
        </p:nvPicPr>
        <p:blipFill rotWithShape="1">
          <a:blip r:embed="rId1"/>
          <a:srcRect b="6896"/>
          <a:stretch>
            <a:fillRect/>
          </a:stretch>
        </p:blipFill>
        <p:spPr>
          <a:xfrm>
            <a:off x="4381017" y="2059477"/>
            <a:ext cx="3483462" cy="2160000"/>
          </a:xfrm>
          <a:prstGeom prst="rect">
            <a:avLst/>
          </a:prstGeom>
        </p:spPr>
      </p:pic>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679345" y="2059477"/>
            <a:ext cx="3454615" cy="2160000"/>
          </a:xfrm>
          <a:prstGeom prst="rect">
            <a:avLst/>
          </a:prstGeom>
        </p:spPr>
      </p:pic>
      <p:pic>
        <p:nvPicPr>
          <p:cNvPr id="7" name="图片 6"/>
          <p:cNvPicPr>
            <a:picLocks noChangeAspect="1"/>
          </p:cNvPicPr>
          <p:nvPr/>
        </p:nvPicPr>
        <p:blipFill>
          <a:blip r:embed="rId3"/>
          <a:stretch>
            <a:fillRect/>
          </a:stretch>
        </p:blipFill>
        <p:spPr>
          <a:xfrm>
            <a:off x="8111536" y="2059477"/>
            <a:ext cx="3385580" cy="2160000"/>
          </a:xfrm>
          <a:prstGeom prst="rect">
            <a:avLst/>
          </a:prstGeom>
        </p:spPr>
      </p:pic>
      <p:sp>
        <p:nvSpPr>
          <p:cNvPr id="8" name="文本框 7"/>
          <p:cNvSpPr txBox="1"/>
          <p:nvPr/>
        </p:nvSpPr>
        <p:spPr>
          <a:xfrm>
            <a:off x="1473163" y="4364182"/>
            <a:ext cx="1895301" cy="461665"/>
          </a:xfrm>
          <a:prstGeom prst="rect">
            <a:avLst/>
          </a:prstGeom>
          <a:noFill/>
        </p:spPr>
        <p:txBody>
          <a:bodyPr wrap="square" rtlCol="0">
            <a:spAutoFit/>
          </a:bodyPr>
          <a:lstStyle/>
          <a:p>
            <a:pPr algn="ctr"/>
            <a:r>
              <a:rPr lang="zh-CN" altLang="en-US" sz="2400" dirty="0" smtClean="0">
                <a:latin typeface="方正清刻本悦宋简体" panose="02000000000000000000" pitchFamily="2" charset="-122"/>
                <a:ea typeface="方正清刻本悦宋简体" panose="02000000000000000000" pitchFamily="2" charset="-122"/>
              </a:rPr>
              <a:t>故宫</a:t>
            </a:r>
            <a:endParaRPr lang="zh-CN" altLang="en-US" sz="2400" dirty="0" smtClean="0">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164919" y="4364182"/>
            <a:ext cx="1895301" cy="461665"/>
          </a:xfrm>
          <a:prstGeom prst="rect">
            <a:avLst/>
          </a:prstGeom>
          <a:noFill/>
        </p:spPr>
        <p:txBody>
          <a:bodyPr wrap="square" rtlCol="0">
            <a:spAutoFit/>
          </a:bodyPr>
          <a:lstStyle/>
          <a:p>
            <a:pPr algn="ctr"/>
            <a:r>
              <a:rPr lang="zh-CN" altLang="en-US" sz="2400" dirty="0" smtClean="0">
                <a:latin typeface="方正清刻本悦宋简体" panose="02000000000000000000" pitchFamily="2" charset="-122"/>
                <a:ea typeface="方正清刻本悦宋简体" panose="02000000000000000000" pitchFamily="2" charset="-122"/>
              </a:rPr>
              <a:t>乐山大佛</a:t>
            </a:r>
            <a:endParaRPr lang="zh-CN" altLang="en-US" sz="2400" dirty="0" smtClean="0">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8856675" y="4364182"/>
            <a:ext cx="1895301" cy="461665"/>
          </a:xfrm>
          <a:prstGeom prst="rect">
            <a:avLst/>
          </a:prstGeom>
          <a:noFill/>
        </p:spPr>
        <p:txBody>
          <a:bodyPr wrap="square" rtlCol="0">
            <a:spAutoFit/>
          </a:bodyPr>
          <a:lstStyle/>
          <a:p>
            <a:pPr algn="ctr"/>
            <a:r>
              <a:rPr lang="zh-CN" altLang="en-US" sz="2400" dirty="0" smtClean="0">
                <a:latin typeface="方正清刻本悦宋简体" panose="02000000000000000000" pitchFamily="2" charset="-122"/>
                <a:ea typeface="方正清刻本悦宋简体" panose="02000000000000000000" pitchFamily="2" charset="-122"/>
              </a:rPr>
              <a:t>九寨沟</a:t>
            </a:r>
            <a:endParaRPr lang="zh-CN" altLang="en-US" sz="2400" dirty="0" smtClean="0">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1473163" y="5008898"/>
            <a:ext cx="1895301" cy="461665"/>
          </a:xfrm>
          <a:prstGeom prst="rect">
            <a:avLst/>
          </a:prstGeom>
          <a:noFill/>
        </p:spPr>
        <p:txBody>
          <a:bodyPr wrap="square" rtlCol="0">
            <a:spAutoFit/>
          </a:bodyPr>
          <a:lstStyle/>
          <a:p>
            <a:pPr algn="ctr"/>
            <a:r>
              <a:rPr lang="zh-CN" altLang="en-US" sz="2400" dirty="0" smtClean="0">
                <a:solidFill>
                  <a:schemeClr val="accent5"/>
                </a:solidFill>
                <a:latin typeface="方正苏新诗柳楷简体" panose="02000000000000000000" pitchFamily="2" charset="-122"/>
                <a:ea typeface="方正苏新诗柳楷简体" panose="02000000000000000000" pitchFamily="2" charset="-122"/>
              </a:rPr>
              <a:t>人</a:t>
            </a:r>
            <a:endParaRPr lang="zh-CN" altLang="en-US" sz="2400" dirty="0" smtClean="0">
              <a:solidFill>
                <a:schemeClr val="accent5"/>
              </a:solidFill>
              <a:latin typeface="方正苏新诗柳楷简体" panose="02000000000000000000" pitchFamily="2" charset="-122"/>
              <a:ea typeface="方正苏新诗柳楷简体" panose="02000000000000000000" pitchFamily="2" charset="-122"/>
            </a:endParaRPr>
          </a:p>
        </p:txBody>
      </p:sp>
      <p:sp>
        <p:nvSpPr>
          <p:cNvPr id="12" name="文本框 11"/>
          <p:cNvSpPr txBox="1"/>
          <p:nvPr/>
        </p:nvSpPr>
        <p:spPr>
          <a:xfrm>
            <a:off x="5164919" y="5008898"/>
            <a:ext cx="1895301" cy="461665"/>
          </a:xfrm>
          <a:prstGeom prst="rect">
            <a:avLst/>
          </a:prstGeom>
          <a:noFill/>
        </p:spPr>
        <p:txBody>
          <a:bodyPr wrap="square" rtlCol="0">
            <a:spAutoFit/>
          </a:bodyPr>
          <a:lstStyle/>
          <a:p>
            <a:pPr algn="ctr"/>
            <a:r>
              <a:rPr lang="zh-CN" altLang="en-US" sz="2400" dirty="0" smtClean="0">
                <a:solidFill>
                  <a:schemeClr val="accent5"/>
                </a:solidFill>
                <a:latin typeface="方正苏新诗柳楷简体" panose="02000000000000000000" pitchFamily="2" charset="-122"/>
                <a:ea typeface="方正苏新诗柳楷简体" panose="02000000000000000000" pitchFamily="2" charset="-122"/>
              </a:rPr>
              <a:t>人</a:t>
            </a:r>
            <a:r>
              <a:rPr lang="en-US" altLang="zh-CN" sz="2400" dirty="0" smtClean="0">
                <a:solidFill>
                  <a:schemeClr val="accent5"/>
                </a:solidFill>
                <a:latin typeface="方正苏新诗柳楷简体" panose="02000000000000000000" pitchFamily="2" charset="-122"/>
                <a:ea typeface="方正苏新诗柳楷简体" panose="02000000000000000000" pitchFamily="2" charset="-122"/>
              </a:rPr>
              <a:t>+</a:t>
            </a:r>
            <a:r>
              <a:rPr lang="zh-CN" altLang="en-US" sz="2400" dirty="0" smtClean="0">
                <a:solidFill>
                  <a:schemeClr val="accent5"/>
                </a:solidFill>
                <a:latin typeface="方正苏新诗柳楷简体" panose="02000000000000000000" pitchFamily="2" charset="-122"/>
                <a:ea typeface="方正苏新诗柳楷简体" panose="02000000000000000000" pitchFamily="2" charset="-122"/>
              </a:rPr>
              <a:t>自然</a:t>
            </a:r>
            <a:endParaRPr lang="zh-CN" altLang="en-US" sz="2400" dirty="0" smtClean="0">
              <a:solidFill>
                <a:schemeClr val="accent5"/>
              </a:solidFill>
              <a:latin typeface="方正苏新诗柳楷简体" panose="02000000000000000000" pitchFamily="2" charset="-122"/>
              <a:ea typeface="方正苏新诗柳楷简体" panose="02000000000000000000" pitchFamily="2" charset="-122"/>
            </a:endParaRPr>
          </a:p>
        </p:txBody>
      </p:sp>
      <p:sp>
        <p:nvSpPr>
          <p:cNvPr id="13" name="文本框 12"/>
          <p:cNvSpPr txBox="1"/>
          <p:nvPr/>
        </p:nvSpPr>
        <p:spPr>
          <a:xfrm>
            <a:off x="8856675" y="5008898"/>
            <a:ext cx="1895301" cy="461665"/>
          </a:xfrm>
          <a:prstGeom prst="rect">
            <a:avLst/>
          </a:prstGeom>
          <a:noFill/>
        </p:spPr>
        <p:txBody>
          <a:bodyPr wrap="square" rtlCol="0">
            <a:spAutoFit/>
          </a:bodyPr>
          <a:lstStyle/>
          <a:p>
            <a:pPr algn="ctr"/>
            <a:r>
              <a:rPr lang="zh-CN" altLang="en-US" sz="2400" dirty="0" smtClean="0">
                <a:solidFill>
                  <a:schemeClr val="accent5"/>
                </a:solidFill>
                <a:latin typeface="方正苏新诗柳楷简体" panose="02000000000000000000" pitchFamily="2" charset="-122"/>
                <a:ea typeface="方正苏新诗柳楷简体" panose="02000000000000000000" pitchFamily="2" charset="-122"/>
              </a:rPr>
              <a:t>自然</a:t>
            </a:r>
            <a:endParaRPr lang="zh-CN" altLang="en-US" sz="2400" dirty="0" smtClean="0">
              <a:solidFill>
                <a:schemeClr val="accent5"/>
              </a:solidFill>
              <a:latin typeface="方正苏新诗柳楷简体" panose="02000000000000000000" pitchFamily="2" charset="-122"/>
              <a:ea typeface="方正苏新诗柳楷简体" panose="02000000000000000000" pitchFamily="2" charset="-122"/>
            </a:endParaRPr>
          </a:p>
        </p:txBody>
      </p:sp>
      <p:sp>
        <p:nvSpPr>
          <p:cNvPr id="14" name="文本框 13"/>
          <p:cNvSpPr txBox="1"/>
          <p:nvPr/>
        </p:nvSpPr>
        <p:spPr>
          <a:xfrm>
            <a:off x="4843069" y="1010256"/>
            <a:ext cx="2505862" cy="461665"/>
          </a:xfrm>
          <a:prstGeom prst="rect">
            <a:avLst/>
          </a:prstGeom>
          <a:noFill/>
        </p:spPr>
        <p:txBody>
          <a:bodyPr wrap="square" rtlCol="0">
            <a:spAutoFit/>
          </a:bodyPr>
          <a:lstStyle/>
          <a:p>
            <a:pPr algn="ctr"/>
            <a:r>
              <a:rPr lang="zh-CN" altLang="en-US" sz="2400" dirty="0" smtClean="0">
                <a:latin typeface="方正清刻本悦宋简体" panose="02000000000000000000" pitchFamily="2" charset="-122"/>
                <a:ea typeface="方正清刻本悦宋简体" panose="02000000000000000000" pitchFamily="2" charset="-122"/>
              </a:rPr>
              <a:t>物质文化遗产</a:t>
            </a:r>
            <a:endParaRPr lang="zh-CN" altLang="en-US" sz="2400" dirty="0" smtClean="0">
              <a:latin typeface="方正清刻本悦宋简体" panose="02000000000000000000" pitchFamily="2" charset="-122"/>
              <a:ea typeface="方正清刻本悦宋简体" panose="02000000000000000000" pitchFamily="2" charset="-122"/>
            </a:endParaRPr>
          </a:p>
        </p:txBody>
      </p:sp>
      <p:sp>
        <p:nvSpPr>
          <p:cNvPr id="15"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6"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18"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19"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20" name="矩形 19"/>
          <p:cNvSpPr/>
          <p:nvPr/>
        </p:nvSpPr>
        <p:spPr>
          <a:xfrm>
            <a:off x="0" y="-92025"/>
            <a:ext cx="10659688" cy="397545"/>
          </a:xfrm>
          <a:prstGeom prst="rect">
            <a:avLst/>
          </a:prstGeom>
        </p:spPr>
        <p:txBody>
          <a:bodyPr wrap="square">
            <a:spAutoFit/>
          </a:bodyPr>
          <a:lstStyle/>
          <a:p>
            <a:pPr>
              <a:lnSpc>
                <a:spcPct val="150000"/>
              </a:lnSpc>
            </a:pPr>
            <a:r>
              <a:rPr lang="en-US" altLang="zh-CN" sz="1400" dirty="0" smtClean="0"/>
              <a:t>0.3.3</a:t>
            </a:r>
            <a:r>
              <a:rPr lang="zh-CN" altLang="en-US" sz="1400" dirty="0" smtClean="0"/>
              <a:t> 文化遗产</a:t>
            </a:r>
            <a:endParaRPr lang="zh-CN" altLang="zh-CN" sz="14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11" name="表格 10"/>
          <p:cNvGraphicFramePr>
            <a:graphicFrameLocks noGrp="1"/>
          </p:cNvGraphicFramePr>
          <p:nvPr/>
        </p:nvGraphicFramePr>
        <p:xfrm>
          <a:off x="133639" y="1461829"/>
          <a:ext cx="11926570" cy="4549140"/>
        </p:xfrm>
        <a:graphic>
          <a:graphicData uri="http://schemas.openxmlformats.org/drawingml/2006/table">
            <a:tbl>
              <a:tblPr>
                <a:tableStyleId>{5C22544A-7EE6-4342-B048-85BDC9FD1C3A}</a:tableStyleId>
              </a:tblPr>
              <a:tblGrid>
                <a:gridCol w="1022350"/>
                <a:gridCol w="3067396"/>
                <a:gridCol w="2061557"/>
                <a:gridCol w="5775497"/>
              </a:tblGrid>
              <a:tr h="961987">
                <a:tc rowSpan="3">
                  <a:txBody>
                    <a:bodyPr/>
                    <a:lstStyle/>
                    <a:p>
                      <a:pPr algn="ctr"/>
                      <a:r>
                        <a:rPr lang="zh-CN" altLang="en-US" sz="2400" kern="1200" dirty="0" smtClean="0">
                          <a:solidFill>
                            <a:schemeClr val="tx1"/>
                          </a:solidFill>
                          <a:latin typeface="+mj-ea"/>
                          <a:ea typeface="+mj-ea"/>
                          <a:cs typeface="+mn-cs"/>
                        </a:rPr>
                        <a:t>物质</a:t>
                      </a:r>
                      <a:endParaRPr lang="en-US" altLang="zh-CN" sz="2400" kern="1200" dirty="0" smtClean="0">
                        <a:solidFill>
                          <a:schemeClr val="tx1"/>
                        </a:solidFill>
                        <a:latin typeface="+mj-ea"/>
                        <a:ea typeface="+mj-ea"/>
                        <a:cs typeface="+mn-cs"/>
                      </a:endParaRPr>
                    </a:p>
                    <a:p>
                      <a:pPr algn="ctr"/>
                      <a:r>
                        <a:rPr lang="zh-CN" altLang="en-US" sz="2400" kern="1200" dirty="0" smtClean="0">
                          <a:solidFill>
                            <a:schemeClr val="tx1"/>
                          </a:solidFill>
                          <a:latin typeface="+mj-ea"/>
                          <a:ea typeface="+mj-ea"/>
                          <a:cs typeface="+mn-cs"/>
                        </a:rPr>
                        <a:t>文化遗产</a:t>
                      </a:r>
                      <a:endParaRPr lang="zh-CN" altLang="en-US" sz="2400" kern="1200" dirty="0">
                        <a:solidFill>
                          <a:schemeClr val="tx1"/>
                        </a:solidFill>
                        <a:latin typeface="+mj-ea"/>
                        <a:ea typeface="+mj-ea"/>
                        <a:cs typeface="+mn-cs"/>
                      </a:endParaRPr>
                    </a:p>
                  </a:txBody>
                  <a:tcPr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rowSpan="3">
                  <a:txBody>
                    <a:bodyPr/>
                    <a:lstStyle/>
                    <a:p>
                      <a:r>
                        <a:rPr lang="zh-CN" altLang="en-US" sz="2000" dirty="0" smtClean="0"/>
                        <a:t>即</a:t>
                      </a:r>
                      <a:r>
                        <a:rPr lang="zh-CN" altLang="en-US" sz="2000" b="1" u="sng" kern="1200" dirty="0" smtClean="0">
                          <a:solidFill>
                            <a:schemeClr val="accent5"/>
                          </a:solidFill>
                          <a:latin typeface="+mn-lt"/>
                          <a:ea typeface="+mn-ea"/>
                          <a:cs typeface="+mn-cs"/>
                        </a:rPr>
                        <a:t>有形文化</a:t>
                      </a:r>
                      <a:r>
                        <a:rPr lang="zh-CN" altLang="en-US" sz="2000" dirty="0" smtClean="0"/>
                        <a:t>遗产</a:t>
                      </a:r>
                      <a:endParaRPr lang="en-US" altLang="zh-CN" sz="2000" dirty="0" smtClean="0"/>
                    </a:p>
                    <a:p>
                      <a:r>
                        <a:rPr lang="zh-CN" altLang="en-US" sz="2000" dirty="0" smtClean="0"/>
                        <a:t>包括古遗址、古墓葬、古建筑、石窟寺、石刻、壁画、近现代重要史迹和代表性建筑、历史文物以及历史文化名城等。</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a:txBody>
                    <a:bodyPr/>
                    <a:lstStyle/>
                    <a:p>
                      <a:pPr algn="ct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a:txBody>
                    <a:bodyPr/>
                    <a:lstStyle/>
                    <a:p>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r>
              <a:tr h="670476">
                <a:tc vMerge="1">
                  <a:tcPr/>
                </a:tc>
                <a:tc v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961987">
                <a:tc vMerge="1">
                  <a:tcPr/>
                </a:tc>
                <a:tc v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1836521">
                <a:tc>
                  <a:txBody>
                    <a:bodyPr/>
                    <a:lstStyle/>
                    <a:p>
                      <a:pPr algn="ctr"/>
                      <a:endParaRPr lang="zh-CN" altLang="en-US" sz="2400" kern="1200" dirty="0">
                        <a:solidFill>
                          <a:schemeClr val="tx1"/>
                        </a:solidFill>
                        <a:latin typeface="+mj-ea"/>
                        <a:ea typeface="+mj-ea"/>
                        <a:cs typeface="+mn-cs"/>
                      </a:endParaRPr>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c gridSpan="2">
                  <a:txBody>
                    <a:bodyPr/>
                    <a:lstStyle/>
                    <a:p>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c h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800" kern="1200" dirty="0" smtClean="0">
                        <a:solidFill>
                          <a:schemeClr val="tx1"/>
                        </a:solidFill>
                        <a:latin typeface="+mj-ea"/>
                        <a:ea typeface="+mn-ea"/>
                        <a:cs typeface="+mn-cs"/>
                      </a:endParaRPr>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r>
            </a:tbl>
          </a:graphicData>
        </a:graphic>
      </p:graphicFrame>
      <p:sp>
        <p:nvSpPr>
          <p:cNvPr id="3" name="内容占位符 2"/>
          <p:cNvSpPr>
            <a:spLocks noGrp="1"/>
          </p:cNvSpPr>
          <p:nvPr>
            <p:ph idx="1"/>
          </p:nvPr>
        </p:nvSpPr>
        <p:spPr>
          <a:xfrm>
            <a:off x="763384" y="853276"/>
            <a:ext cx="4565074" cy="723378"/>
          </a:xfrm>
          <a:solidFill>
            <a:schemeClr val="bg1"/>
          </a:solidFill>
        </p:spPr>
        <p:txBody>
          <a:bodyPr>
            <a:normAutofit/>
          </a:bodyPr>
          <a:lstStyle/>
          <a:p>
            <a:r>
              <a:rPr lang="en-US" altLang="zh-CN" sz="2400" dirty="0" smtClean="0">
                <a:latin typeface="+mj-ea"/>
                <a:ea typeface="+mj-ea"/>
              </a:rPr>
              <a:t>0.3.3</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继承</a:t>
            </a:r>
            <a:r>
              <a:rPr lang="zh-CN" altLang="en-US" sz="2400" dirty="0" smtClean="0">
                <a:solidFill>
                  <a:schemeClr val="accent5"/>
                </a:solidFill>
              </a:rPr>
              <a:t>★★</a:t>
            </a:r>
            <a:r>
              <a:rPr lang="zh-CN" altLang="en-US" sz="2400" dirty="0">
                <a:solidFill>
                  <a:schemeClr val="accent5"/>
                </a:solidFill>
              </a:rPr>
              <a:t>★</a:t>
            </a:r>
            <a:endParaRPr lang="zh-CN" altLang="en-US" sz="2400" dirty="0">
              <a:latin typeface="+mj-ea"/>
              <a:ea typeface="+mj-ea"/>
            </a:endParaRPr>
          </a:p>
        </p:txBody>
      </p:sp>
      <p:sp>
        <p:nvSpPr>
          <p:cNvPr id="6" name="圆角矩形 5"/>
          <p:cNvSpPr/>
          <p:nvPr/>
        </p:nvSpPr>
        <p:spPr>
          <a:xfrm>
            <a:off x="439189" y="3473340"/>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8"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9"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0"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21"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22"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17" name="矩形 16"/>
          <p:cNvSpPr/>
          <p:nvPr/>
        </p:nvSpPr>
        <p:spPr>
          <a:xfrm>
            <a:off x="0" y="-92025"/>
            <a:ext cx="10659688" cy="397545"/>
          </a:xfrm>
          <a:prstGeom prst="rect">
            <a:avLst/>
          </a:prstGeom>
        </p:spPr>
        <p:txBody>
          <a:bodyPr wrap="square">
            <a:spAutoFit/>
          </a:bodyPr>
          <a:lstStyle/>
          <a:p>
            <a:pPr>
              <a:lnSpc>
                <a:spcPct val="150000"/>
              </a:lnSpc>
            </a:pPr>
            <a:r>
              <a:rPr lang="en-US" altLang="zh-CN" sz="1400" dirty="0" smtClean="0"/>
              <a:t>0.3.3</a:t>
            </a:r>
            <a:r>
              <a:rPr lang="zh-CN" altLang="en-US" sz="1400" dirty="0" smtClean="0"/>
              <a:t> 文化遗产</a:t>
            </a:r>
            <a:endParaRPr lang="zh-CN" altLang="zh-CN" sz="14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11" name="表格 10"/>
          <p:cNvGraphicFramePr>
            <a:graphicFrameLocks noGrp="1"/>
          </p:cNvGraphicFramePr>
          <p:nvPr/>
        </p:nvGraphicFramePr>
        <p:xfrm>
          <a:off x="133004" y="1461829"/>
          <a:ext cx="11926915" cy="4549241"/>
        </p:xfrm>
        <a:graphic>
          <a:graphicData uri="http://schemas.openxmlformats.org/drawingml/2006/table">
            <a:tbl>
              <a:tblPr>
                <a:tableStyleId>{5C22544A-7EE6-4342-B048-85BDC9FD1C3A}</a:tableStyleId>
              </a:tblPr>
              <a:tblGrid>
                <a:gridCol w="1022465"/>
                <a:gridCol w="3067396"/>
                <a:gridCol w="2061557"/>
                <a:gridCol w="5775497"/>
              </a:tblGrid>
              <a:tr h="961987">
                <a:tc rowSpan="3">
                  <a:txBody>
                    <a:bodyPr/>
                    <a:lstStyle/>
                    <a:p>
                      <a:pPr algn="ctr"/>
                      <a:r>
                        <a:rPr lang="zh-CN" altLang="en-US" sz="2400" kern="1200" dirty="0" smtClean="0">
                          <a:solidFill>
                            <a:schemeClr val="tx1"/>
                          </a:solidFill>
                          <a:latin typeface="+mj-ea"/>
                          <a:ea typeface="+mj-ea"/>
                          <a:cs typeface="+mn-cs"/>
                        </a:rPr>
                        <a:t>物质</a:t>
                      </a:r>
                      <a:endParaRPr lang="en-US" altLang="zh-CN" sz="2400" kern="1200" dirty="0" smtClean="0">
                        <a:solidFill>
                          <a:schemeClr val="tx1"/>
                        </a:solidFill>
                        <a:latin typeface="+mj-ea"/>
                        <a:ea typeface="+mj-ea"/>
                        <a:cs typeface="+mn-cs"/>
                      </a:endParaRPr>
                    </a:p>
                    <a:p>
                      <a:pPr algn="ctr"/>
                      <a:r>
                        <a:rPr lang="zh-CN" altLang="en-US" sz="2400" kern="1200" dirty="0" smtClean="0">
                          <a:solidFill>
                            <a:schemeClr val="tx1"/>
                          </a:solidFill>
                          <a:latin typeface="+mj-ea"/>
                          <a:ea typeface="+mj-ea"/>
                          <a:cs typeface="+mn-cs"/>
                        </a:rPr>
                        <a:t>文化遗产</a:t>
                      </a:r>
                      <a:endParaRPr lang="zh-CN" altLang="en-US" sz="2400" kern="1200" dirty="0">
                        <a:solidFill>
                          <a:schemeClr val="tx1"/>
                        </a:solidFill>
                        <a:latin typeface="+mj-ea"/>
                        <a:ea typeface="+mj-ea"/>
                        <a:cs typeface="+mn-cs"/>
                      </a:endParaRPr>
                    </a:p>
                  </a:txBody>
                  <a:tcPr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rowSpan="3">
                  <a:txBody>
                    <a:bodyPr/>
                    <a:lstStyle/>
                    <a:p>
                      <a:r>
                        <a:rPr lang="zh-CN" altLang="en-US" sz="2000" dirty="0" smtClean="0"/>
                        <a:t>即</a:t>
                      </a:r>
                      <a:r>
                        <a:rPr lang="zh-CN" altLang="en-US" sz="2000" b="1" u="sng" kern="1200" dirty="0" smtClean="0">
                          <a:solidFill>
                            <a:schemeClr val="accent5"/>
                          </a:solidFill>
                          <a:latin typeface="+mn-lt"/>
                          <a:ea typeface="+mn-ea"/>
                          <a:cs typeface="+mn-cs"/>
                        </a:rPr>
                        <a:t>有形文化</a:t>
                      </a:r>
                      <a:r>
                        <a:rPr lang="zh-CN" altLang="en-US" sz="2000" dirty="0" smtClean="0"/>
                        <a:t>遗产</a:t>
                      </a:r>
                      <a:endParaRPr lang="en-US" altLang="zh-CN" sz="2000" dirty="0" smtClean="0"/>
                    </a:p>
                    <a:p>
                      <a:r>
                        <a:rPr lang="zh-CN" altLang="en-US" sz="2000" dirty="0" smtClean="0"/>
                        <a:t>包括古遗址、古墓葬、古建筑、石窟寺、石刻、壁画、近现代重要史迹和代表性建筑、历史文物以及历史文化名城等。</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a:txBody>
                    <a:bodyPr/>
                    <a:lstStyle/>
                    <a:p>
                      <a:pPr algn="ctr"/>
                      <a:r>
                        <a:rPr lang="zh-CN" altLang="en-US" sz="2000" kern="1200" dirty="0" smtClean="0">
                          <a:solidFill>
                            <a:schemeClr val="dk1"/>
                          </a:solidFill>
                          <a:latin typeface="+mn-lt"/>
                          <a:ea typeface="+mn-ea"/>
                          <a:cs typeface="+mn-cs"/>
                        </a:rPr>
                        <a:t>世界</a:t>
                      </a:r>
                      <a:r>
                        <a:rPr lang="zh-CN" altLang="en-US" sz="2000" b="1" u="sng" kern="1200" dirty="0" smtClean="0">
                          <a:solidFill>
                            <a:schemeClr val="accent5"/>
                          </a:solidFill>
                          <a:latin typeface="+mn-lt"/>
                          <a:ea typeface="+mn-ea"/>
                          <a:cs typeface="+mn-cs"/>
                        </a:rPr>
                        <a:t>文化</a:t>
                      </a:r>
                      <a:r>
                        <a:rPr lang="zh-CN" altLang="en-US" sz="2000" kern="1200" dirty="0" smtClean="0">
                          <a:solidFill>
                            <a:schemeClr val="dk1"/>
                          </a:solidFill>
                          <a:latin typeface="+mn-lt"/>
                          <a:ea typeface="+mn-ea"/>
                          <a:cs typeface="+mn-cs"/>
                        </a:rPr>
                        <a:t>遗产</a:t>
                      </a:r>
                      <a:r>
                        <a:rPr lang="zh-CN" altLang="en-US" sz="2000" dirty="0" smtClean="0"/>
                        <a:t>（</a:t>
                      </a:r>
                      <a:r>
                        <a:rPr lang="en-US" altLang="zh-CN" sz="2000" dirty="0" smtClean="0"/>
                        <a:t>1610</a:t>
                      </a:r>
                      <a:r>
                        <a:rPr lang="zh-CN" altLang="en-US" sz="2000" dirty="0" smtClean="0"/>
                        <a:t>名）</a:t>
                      </a:r>
                      <a:r>
                        <a:rPr lang="zh-CN" altLang="en-US" sz="2000" dirty="0" smtClean="0">
                          <a:solidFill>
                            <a:srgbClr val="C00000"/>
                          </a:solidFill>
                        </a:rPr>
                        <a:t> </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a:txBody>
                    <a:bodyPr/>
                    <a:lstStyle/>
                    <a:p>
                      <a:r>
                        <a:rPr lang="zh-CN" altLang="en-US" sz="2000" dirty="0" smtClean="0"/>
                        <a:t>明清故宫、颐和园、天坛、长城、平遥古城、</a:t>
                      </a:r>
                      <a:endParaRPr lang="en-US" altLang="zh-CN" sz="2000" dirty="0" smtClean="0"/>
                    </a:p>
                    <a:p>
                      <a:r>
                        <a:rPr lang="zh-CN" altLang="en-US" sz="2000" dirty="0" smtClean="0"/>
                        <a:t>承德避暑山庄、周口店、曲阜孔庙、莫高窟、</a:t>
                      </a:r>
                      <a:endParaRPr lang="en-US" altLang="zh-CN" sz="2000" dirty="0" smtClean="0"/>
                    </a:p>
                    <a:p>
                      <a:r>
                        <a:rPr lang="zh-CN" altLang="en-US" sz="2000" dirty="0" smtClean="0"/>
                        <a:t>秦始皇陵、苏州园林、丽江古城、福建土楼</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r>
              <a:tr h="670476">
                <a:tc vMerge="1">
                  <a:tcPr/>
                </a:tc>
                <a:tc v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2000" dirty="0" smtClean="0"/>
                        <a:t>世界</a:t>
                      </a:r>
                      <a:endParaRPr lang="en-US" altLang="zh-CN" sz="2000" dirty="0" smtClean="0"/>
                    </a:p>
                    <a:p>
                      <a:pPr algn="ctr"/>
                      <a:r>
                        <a:rPr lang="zh-CN" altLang="en-US" sz="2000" b="1" u="sng" kern="1200" dirty="0" smtClean="0">
                          <a:solidFill>
                            <a:schemeClr val="accent5"/>
                          </a:solidFill>
                          <a:latin typeface="+mn-lt"/>
                          <a:ea typeface="+mn-ea"/>
                          <a:cs typeface="+mn-cs"/>
                        </a:rPr>
                        <a:t>自然与文化</a:t>
                      </a:r>
                      <a:r>
                        <a:rPr lang="zh-CN" altLang="en-US" sz="2000" dirty="0" smtClean="0"/>
                        <a:t>遗产</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r>
                        <a:rPr lang="zh-CN" altLang="en-US" sz="2000" dirty="0" smtClean="0">
                          <a:solidFill>
                            <a:srgbClr val="FF0000"/>
                          </a:solidFill>
                        </a:rPr>
                        <a:t>泰山、黄山、峨眉山和乐山大佛、武夷山</a:t>
                      </a:r>
                      <a:endParaRPr lang="en-US" altLang="zh-CN" sz="2000" dirty="0" smtClean="0"/>
                    </a:p>
                    <a:p>
                      <a:r>
                        <a:rPr lang="zh-CN" altLang="en-US" sz="2000" dirty="0" smtClean="0"/>
                        <a:t>（</a:t>
                      </a:r>
                      <a:r>
                        <a:rPr lang="en-US" altLang="zh-CN" sz="2000" dirty="0" smtClean="0"/>
                        <a:t>1610</a:t>
                      </a:r>
                      <a:r>
                        <a:rPr lang="zh-CN" altLang="en-US" sz="2000" dirty="0" smtClean="0"/>
                        <a:t>多）</a:t>
                      </a:r>
                      <a:r>
                        <a:rPr lang="zh-CN" altLang="en-US" sz="2000" dirty="0" smtClean="0">
                          <a:solidFill>
                            <a:srgbClr val="C00000"/>
                          </a:solidFill>
                        </a:rPr>
                        <a:t> </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961987">
                <a:tc vMerge="1">
                  <a:tcPr/>
                </a:tc>
                <a:tc v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2000" dirty="0" smtClean="0"/>
                        <a:t>世界</a:t>
                      </a:r>
                      <a:endParaRPr lang="en-US" altLang="zh-CN" sz="2000" dirty="0" smtClean="0"/>
                    </a:p>
                    <a:p>
                      <a:pPr algn="ctr"/>
                      <a:r>
                        <a:rPr lang="zh-CN" altLang="en-US" sz="2000" b="1" u="sng" kern="1200" dirty="0" smtClean="0">
                          <a:solidFill>
                            <a:schemeClr val="accent5"/>
                          </a:solidFill>
                          <a:latin typeface="+mn-lt"/>
                          <a:ea typeface="+mn-ea"/>
                          <a:cs typeface="+mn-cs"/>
                        </a:rPr>
                        <a:t>自然</a:t>
                      </a:r>
                      <a:r>
                        <a:rPr lang="zh-CN" altLang="en-US" sz="2000" dirty="0" smtClean="0"/>
                        <a:t>遗产</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r>
                        <a:rPr lang="zh-CN" altLang="en-US" sz="2000" dirty="0" smtClean="0"/>
                        <a:t>九寨沟、黄龙、武陵源、三江并流、丹霞地貌</a:t>
                      </a:r>
                      <a:endParaRPr lang="en-US" altLang="zh-CN" sz="2000" dirty="0" smtClean="0"/>
                    </a:p>
                    <a:p>
                      <a:r>
                        <a:rPr lang="zh-CN" altLang="en-US" sz="2000" dirty="0" smtClean="0"/>
                        <a:t>四川大熊猫栖息地、三清山、卡斯特、</a:t>
                      </a:r>
                      <a:endParaRPr lang="en-US" altLang="zh-CN" sz="2000" dirty="0" smtClean="0"/>
                    </a:p>
                    <a:p>
                      <a:r>
                        <a:rPr lang="zh-CN" altLang="en-US" sz="2000" dirty="0" smtClean="0"/>
                        <a:t>澄江帽天山化石群、新疆天山</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1836521">
                <a:tc>
                  <a:txBody>
                    <a:bodyPr/>
                    <a:lstStyle/>
                    <a:p>
                      <a:pPr algn="ctr"/>
                      <a:endParaRPr lang="zh-CN" altLang="en-US" sz="2400" kern="1200" dirty="0">
                        <a:solidFill>
                          <a:schemeClr val="tx1"/>
                        </a:solidFill>
                        <a:latin typeface="+mj-ea"/>
                        <a:ea typeface="+mj-ea"/>
                        <a:cs typeface="+mn-cs"/>
                      </a:endParaRPr>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c gridSpan="2">
                  <a:txBody>
                    <a:bodyPr/>
                    <a:lstStyle/>
                    <a:p>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c h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800" kern="1200" dirty="0" smtClean="0">
                        <a:solidFill>
                          <a:schemeClr val="tx1"/>
                        </a:solidFill>
                        <a:latin typeface="+mj-ea"/>
                        <a:ea typeface="+mn-ea"/>
                        <a:cs typeface="+mn-cs"/>
                      </a:endParaRPr>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r>
            </a:tbl>
          </a:graphicData>
        </a:graphic>
      </p:graphicFrame>
      <p:sp>
        <p:nvSpPr>
          <p:cNvPr id="3" name="内容占位符 2"/>
          <p:cNvSpPr>
            <a:spLocks noGrp="1"/>
          </p:cNvSpPr>
          <p:nvPr>
            <p:ph idx="1"/>
          </p:nvPr>
        </p:nvSpPr>
        <p:spPr>
          <a:xfrm>
            <a:off x="763384" y="853276"/>
            <a:ext cx="4565074" cy="723378"/>
          </a:xfrm>
          <a:solidFill>
            <a:schemeClr val="bg1"/>
          </a:solidFill>
        </p:spPr>
        <p:txBody>
          <a:bodyPr>
            <a:normAutofit/>
          </a:bodyPr>
          <a:lstStyle/>
          <a:p>
            <a:r>
              <a:rPr lang="en-US" altLang="zh-CN" sz="2400" dirty="0" smtClean="0">
                <a:latin typeface="+mj-ea"/>
                <a:ea typeface="+mj-ea"/>
              </a:rPr>
              <a:t>0.3.3</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继承</a:t>
            </a:r>
            <a:r>
              <a:rPr lang="zh-CN" altLang="en-US" sz="2400" dirty="0" smtClean="0">
                <a:solidFill>
                  <a:schemeClr val="accent5"/>
                </a:solidFill>
              </a:rPr>
              <a:t>★★</a:t>
            </a:r>
            <a:r>
              <a:rPr lang="zh-CN" altLang="en-US" sz="2400" dirty="0">
                <a:solidFill>
                  <a:schemeClr val="accent5"/>
                </a:solidFill>
              </a:rPr>
              <a:t>★</a:t>
            </a:r>
            <a:endParaRPr lang="zh-CN" altLang="en-US" sz="2400" dirty="0">
              <a:latin typeface="+mj-ea"/>
              <a:ea typeface="+mj-ea"/>
            </a:endParaRPr>
          </a:p>
        </p:txBody>
      </p:sp>
      <p:sp>
        <p:nvSpPr>
          <p:cNvPr id="6" name="圆角矩形 5"/>
          <p:cNvSpPr/>
          <p:nvPr/>
        </p:nvSpPr>
        <p:spPr>
          <a:xfrm>
            <a:off x="439189" y="3473340"/>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8" name="圆角矩形 7"/>
          <p:cNvSpPr/>
          <p:nvPr/>
        </p:nvSpPr>
        <p:spPr>
          <a:xfrm>
            <a:off x="11524210" y="1684320"/>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9" name="圆角矩形 8"/>
          <p:cNvSpPr/>
          <p:nvPr/>
        </p:nvSpPr>
        <p:spPr>
          <a:xfrm>
            <a:off x="11524209" y="262365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2" name="圆角矩形 11"/>
          <p:cNvSpPr/>
          <p:nvPr/>
        </p:nvSpPr>
        <p:spPr>
          <a:xfrm>
            <a:off x="11524208" y="3619805"/>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8"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9"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0"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21"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22"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17" name="矩形 16"/>
          <p:cNvSpPr/>
          <p:nvPr/>
        </p:nvSpPr>
        <p:spPr>
          <a:xfrm>
            <a:off x="0" y="-92025"/>
            <a:ext cx="10659688" cy="397545"/>
          </a:xfrm>
          <a:prstGeom prst="rect">
            <a:avLst/>
          </a:prstGeom>
        </p:spPr>
        <p:txBody>
          <a:bodyPr wrap="square">
            <a:spAutoFit/>
          </a:bodyPr>
          <a:lstStyle/>
          <a:p>
            <a:pPr>
              <a:lnSpc>
                <a:spcPct val="150000"/>
              </a:lnSpc>
            </a:pPr>
            <a:r>
              <a:rPr lang="en-US" altLang="zh-CN" sz="1400" dirty="0" smtClean="0"/>
              <a:t>0.3.3</a:t>
            </a:r>
            <a:r>
              <a:rPr lang="zh-CN" altLang="en-US" sz="1400" dirty="0" smtClean="0"/>
              <a:t> 文化遗产</a:t>
            </a:r>
            <a:endParaRPr lang="zh-CN" altLang="zh-CN" sz="14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11" name="表格 10"/>
          <p:cNvGraphicFramePr>
            <a:graphicFrameLocks noGrp="1"/>
          </p:cNvGraphicFramePr>
          <p:nvPr/>
        </p:nvGraphicFramePr>
        <p:xfrm>
          <a:off x="133004" y="1461829"/>
          <a:ext cx="11926915" cy="4549241"/>
        </p:xfrm>
        <a:graphic>
          <a:graphicData uri="http://schemas.openxmlformats.org/drawingml/2006/table">
            <a:tbl>
              <a:tblPr>
                <a:tableStyleId>{5C22544A-7EE6-4342-B048-85BDC9FD1C3A}</a:tableStyleId>
              </a:tblPr>
              <a:tblGrid>
                <a:gridCol w="1022465"/>
                <a:gridCol w="3067396"/>
                <a:gridCol w="2061557"/>
                <a:gridCol w="5775497"/>
              </a:tblGrid>
              <a:tr h="961987">
                <a:tc rowSpan="3">
                  <a:txBody>
                    <a:bodyPr/>
                    <a:lstStyle/>
                    <a:p>
                      <a:pPr algn="ctr"/>
                      <a:r>
                        <a:rPr lang="zh-CN" altLang="en-US" sz="2400" kern="1200" dirty="0" smtClean="0">
                          <a:solidFill>
                            <a:schemeClr val="tx1"/>
                          </a:solidFill>
                          <a:latin typeface="+mj-ea"/>
                          <a:ea typeface="+mj-ea"/>
                          <a:cs typeface="+mn-cs"/>
                        </a:rPr>
                        <a:t>物质</a:t>
                      </a:r>
                      <a:endParaRPr lang="en-US" altLang="zh-CN" sz="2400" kern="1200" dirty="0" smtClean="0">
                        <a:solidFill>
                          <a:schemeClr val="tx1"/>
                        </a:solidFill>
                        <a:latin typeface="+mj-ea"/>
                        <a:ea typeface="+mj-ea"/>
                        <a:cs typeface="+mn-cs"/>
                      </a:endParaRPr>
                    </a:p>
                    <a:p>
                      <a:pPr algn="ctr"/>
                      <a:r>
                        <a:rPr lang="zh-CN" altLang="en-US" sz="2400" kern="1200" dirty="0" smtClean="0">
                          <a:solidFill>
                            <a:schemeClr val="tx1"/>
                          </a:solidFill>
                          <a:latin typeface="+mj-ea"/>
                          <a:ea typeface="+mj-ea"/>
                          <a:cs typeface="+mn-cs"/>
                        </a:rPr>
                        <a:t>文化遗产</a:t>
                      </a:r>
                      <a:endParaRPr lang="zh-CN" altLang="en-US" sz="2400" kern="1200" dirty="0">
                        <a:solidFill>
                          <a:schemeClr val="tx1"/>
                        </a:solidFill>
                        <a:latin typeface="+mj-ea"/>
                        <a:ea typeface="+mj-ea"/>
                        <a:cs typeface="+mn-cs"/>
                      </a:endParaRPr>
                    </a:p>
                  </a:txBody>
                  <a:tcPr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rowSpan="3">
                  <a:txBody>
                    <a:bodyPr/>
                    <a:lstStyle/>
                    <a:p>
                      <a:r>
                        <a:rPr lang="zh-CN" altLang="en-US" sz="2000" dirty="0" smtClean="0"/>
                        <a:t>即</a:t>
                      </a:r>
                      <a:r>
                        <a:rPr lang="zh-CN" altLang="en-US" sz="2000" b="1" u="sng" kern="1200" dirty="0" smtClean="0">
                          <a:solidFill>
                            <a:schemeClr val="accent5"/>
                          </a:solidFill>
                          <a:latin typeface="+mn-lt"/>
                          <a:ea typeface="+mn-ea"/>
                          <a:cs typeface="+mn-cs"/>
                        </a:rPr>
                        <a:t>有形文化</a:t>
                      </a:r>
                      <a:r>
                        <a:rPr lang="zh-CN" altLang="en-US" sz="2000" dirty="0" smtClean="0"/>
                        <a:t>遗产</a:t>
                      </a:r>
                      <a:endParaRPr lang="en-US" altLang="zh-CN" sz="2000" dirty="0" smtClean="0"/>
                    </a:p>
                    <a:p>
                      <a:r>
                        <a:rPr lang="zh-CN" altLang="en-US" sz="2000" dirty="0" smtClean="0"/>
                        <a:t>包括古遗址、古墓葬、古建筑、石窟寺、石刻、壁画、近现代重要史迹和代表性建筑、历史文物以及历史文化名城等。</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a:txBody>
                    <a:bodyPr/>
                    <a:lstStyle/>
                    <a:p>
                      <a:pPr algn="ctr"/>
                      <a:r>
                        <a:rPr lang="zh-CN" altLang="en-US" sz="2000" kern="1200" dirty="0" smtClean="0">
                          <a:solidFill>
                            <a:schemeClr val="dk1"/>
                          </a:solidFill>
                          <a:latin typeface="+mn-lt"/>
                          <a:ea typeface="+mn-ea"/>
                          <a:cs typeface="+mn-cs"/>
                        </a:rPr>
                        <a:t>世界</a:t>
                      </a:r>
                      <a:r>
                        <a:rPr lang="zh-CN" altLang="en-US" sz="2000" b="1" u="sng" kern="1200" dirty="0" smtClean="0">
                          <a:solidFill>
                            <a:schemeClr val="accent5"/>
                          </a:solidFill>
                          <a:latin typeface="+mn-lt"/>
                          <a:ea typeface="+mn-ea"/>
                          <a:cs typeface="+mn-cs"/>
                        </a:rPr>
                        <a:t>文化</a:t>
                      </a:r>
                      <a:r>
                        <a:rPr lang="zh-CN" altLang="en-US" sz="2000" kern="1200" dirty="0" smtClean="0">
                          <a:solidFill>
                            <a:schemeClr val="dk1"/>
                          </a:solidFill>
                          <a:latin typeface="+mn-lt"/>
                          <a:ea typeface="+mn-ea"/>
                          <a:cs typeface="+mn-cs"/>
                        </a:rPr>
                        <a:t>遗产</a:t>
                      </a:r>
                      <a:r>
                        <a:rPr lang="zh-CN" altLang="en-US" sz="2000" dirty="0" smtClean="0"/>
                        <a:t>（</a:t>
                      </a:r>
                      <a:r>
                        <a:rPr lang="en-US" altLang="zh-CN" sz="2000" dirty="0" smtClean="0"/>
                        <a:t>1610</a:t>
                      </a:r>
                      <a:r>
                        <a:rPr lang="zh-CN" altLang="en-US" sz="2000" dirty="0" smtClean="0"/>
                        <a:t>名）</a:t>
                      </a:r>
                      <a:r>
                        <a:rPr lang="zh-CN" altLang="en-US" sz="2000" dirty="0" smtClean="0">
                          <a:solidFill>
                            <a:srgbClr val="C00000"/>
                          </a:solidFill>
                        </a:rPr>
                        <a:t> </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a:txBody>
                    <a:bodyPr/>
                    <a:lstStyle/>
                    <a:p>
                      <a:r>
                        <a:rPr lang="zh-CN" altLang="en-US" sz="2000" dirty="0" smtClean="0"/>
                        <a:t>明清故宫、颐和园、天坛、长城、平遥古城、</a:t>
                      </a:r>
                      <a:endParaRPr lang="en-US" altLang="zh-CN" sz="2000" dirty="0" smtClean="0"/>
                    </a:p>
                    <a:p>
                      <a:r>
                        <a:rPr lang="zh-CN" altLang="en-US" sz="2000" dirty="0" smtClean="0"/>
                        <a:t>承德避暑山庄、周口店、曲阜孔庙、莫高窟、</a:t>
                      </a:r>
                      <a:endParaRPr lang="en-US" altLang="zh-CN" sz="2000" dirty="0" smtClean="0"/>
                    </a:p>
                    <a:p>
                      <a:r>
                        <a:rPr lang="zh-CN" altLang="en-US" sz="2000" dirty="0" smtClean="0"/>
                        <a:t>秦始皇陵、苏州园林、丽江古城、福建土楼</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r>
              <a:tr h="670476">
                <a:tc vMerge="1">
                  <a:tcPr/>
                </a:tc>
                <a:tc v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2000" dirty="0" smtClean="0"/>
                        <a:t>世界</a:t>
                      </a:r>
                      <a:endParaRPr lang="en-US" altLang="zh-CN" sz="2000" dirty="0" smtClean="0"/>
                    </a:p>
                    <a:p>
                      <a:pPr algn="ctr"/>
                      <a:r>
                        <a:rPr lang="zh-CN" altLang="en-US" sz="2000" b="1" u="sng" kern="1200" dirty="0" smtClean="0">
                          <a:solidFill>
                            <a:schemeClr val="accent5"/>
                          </a:solidFill>
                          <a:latin typeface="+mn-lt"/>
                          <a:ea typeface="+mn-ea"/>
                          <a:cs typeface="+mn-cs"/>
                        </a:rPr>
                        <a:t>自然与文化</a:t>
                      </a:r>
                      <a:r>
                        <a:rPr lang="zh-CN" altLang="en-US" sz="2000" dirty="0" smtClean="0"/>
                        <a:t>遗产</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r>
                        <a:rPr lang="zh-CN" altLang="en-US" sz="2000" dirty="0" smtClean="0">
                          <a:solidFill>
                            <a:srgbClr val="FF0000"/>
                          </a:solidFill>
                        </a:rPr>
                        <a:t>泰山、黄山、峨眉山和乐山大佛、武夷山</a:t>
                      </a:r>
                      <a:endParaRPr lang="en-US" altLang="zh-CN" sz="2000" dirty="0" smtClean="0"/>
                    </a:p>
                    <a:p>
                      <a:r>
                        <a:rPr lang="zh-CN" altLang="en-US" sz="2000" dirty="0" smtClean="0"/>
                        <a:t>（</a:t>
                      </a:r>
                      <a:r>
                        <a:rPr lang="en-US" altLang="zh-CN" sz="2000" dirty="0" smtClean="0"/>
                        <a:t>1610</a:t>
                      </a:r>
                      <a:r>
                        <a:rPr lang="zh-CN" altLang="en-US" sz="2000" dirty="0" smtClean="0"/>
                        <a:t>多）</a:t>
                      </a:r>
                      <a:r>
                        <a:rPr lang="zh-CN" altLang="en-US" sz="2000" dirty="0" smtClean="0">
                          <a:solidFill>
                            <a:srgbClr val="C00000"/>
                          </a:solidFill>
                        </a:rPr>
                        <a:t> </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961987">
                <a:tc vMerge="1">
                  <a:tcPr/>
                </a:tc>
                <a:tc v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2000" dirty="0" smtClean="0"/>
                        <a:t>世界</a:t>
                      </a:r>
                      <a:endParaRPr lang="en-US" altLang="zh-CN" sz="2000" dirty="0" smtClean="0"/>
                    </a:p>
                    <a:p>
                      <a:pPr algn="ctr"/>
                      <a:r>
                        <a:rPr lang="zh-CN" altLang="en-US" sz="2000" b="1" u="sng" kern="1200" dirty="0" smtClean="0">
                          <a:solidFill>
                            <a:schemeClr val="accent5"/>
                          </a:solidFill>
                          <a:latin typeface="+mn-lt"/>
                          <a:ea typeface="+mn-ea"/>
                          <a:cs typeface="+mn-cs"/>
                        </a:rPr>
                        <a:t>自然</a:t>
                      </a:r>
                      <a:r>
                        <a:rPr lang="zh-CN" altLang="en-US" sz="2000" dirty="0" smtClean="0"/>
                        <a:t>遗产</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r>
                        <a:rPr lang="zh-CN" altLang="en-US" sz="2000" dirty="0" smtClean="0"/>
                        <a:t>九寨沟、黄龙、武陵源、三江并流、丹霞地貌</a:t>
                      </a:r>
                      <a:endParaRPr lang="en-US" altLang="zh-CN" sz="2000" dirty="0" smtClean="0"/>
                    </a:p>
                    <a:p>
                      <a:r>
                        <a:rPr lang="zh-CN" altLang="en-US" sz="2000" dirty="0" smtClean="0"/>
                        <a:t>四川大熊猫栖息地、三清山、卡斯特、</a:t>
                      </a:r>
                      <a:endParaRPr lang="en-US" altLang="zh-CN" sz="2000" dirty="0" smtClean="0"/>
                    </a:p>
                    <a:p>
                      <a:r>
                        <a:rPr lang="zh-CN" altLang="en-US" sz="2000" dirty="0" smtClean="0"/>
                        <a:t>澄江帽天山化石群、新疆天山</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1836521">
                <a:tc>
                  <a:txBody>
                    <a:bodyPr/>
                    <a:lstStyle/>
                    <a:p>
                      <a:pPr algn="ctr"/>
                      <a:r>
                        <a:rPr lang="zh-CN" altLang="en-US" sz="2400" kern="1200" dirty="0" smtClean="0">
                          <a:solidFill>
                            <a:schemeClr val="tx1"/>
                          </a:solidFill>
                          <a:latin typeface="+mj-ea"/>
                          <a:ea typeface="+mj-ea"/>
                          <a:cs typeface="+mn-cs"/>
                        </a:rPr>
                        <a:t>非</a:t>
                      </a:r>
                      <a:endParaRPr lang="en-US" altLang="zh-CN" sz="2400" kern="1200" dirty="0" smtClean="0">
                        <a:solidFill>
                          <a:schemeClr val="tx1"/>
                        </a:solidFill>
                        <a:latin typeface="+mj-ea"/>
                        <a:ea typeface="+mj-ea"/>
                        <a:cs typeface="+mn-cs"/>
                      </a:endParaRPr>
                    </a:p>
                    <a:p>
                      <a:pPr algn="ctr"/>
                      <a:r>
                        <a:rPr lang="zh-CN" altLang="en-US" sz="2400" kern="1200" dirty="0" smtClean="0">
                          <a:solidFill>
                            <a:schemeClr val="tx1"/>
                          </a:solidFill>
                          <a:latin typeface="+mj-ea"/>
                          <a:ea typeface="+mj-ea"/>
                          <a:cs typeface="+mn-cs"/>
                        </a:rPr>
                        <a:t>物质</a:t>
                      </a:r>
                      <a:endParaRPr lang="en-US" altLang="zh-CN" sz="2400" kern="1200" dirty="0" smtClean="0">
                        <a:solidFill>
                          <a:schemeClr val="tx1"/>
                        </a:solidFill>
                        <a:latin typeface="+mj-ea"/>
                        <a:ea typeface="+mj-ea"/>
                        <a:cs typeface="+mn-cs"/>
                      </a:endParaRPr>
                    </a:p>
                    <a:p>
                      <a:pPr algn="ctr"/>
                      <a:r>
                        <a:rPr lang="zh-CN" altLang="en-US" sz="2400" kern="1200" dirty="0" smtClean="0">
                          <a:solidFill>
                            <a:schemeClr val="tx1"/>
                          </a:solidFill>
                          <a:latin typeface="+mj-ea"/>
                          <a:ea typeface="+mj-ea"/>
                          <a:cs typeface="+mn-cs"/>
                        </a:rPr>
                        <a:t>文化遗产</a:t>
                      </a:r>
                      <a:endParaRPr lang="zh-CN" altLang="en-US" sz="2400" kern="1200" dirty="0">
                        <a:solidFill>
                          <a:schemeClr val="tx1"/>
                        </a:solidFill>
                        <a:latin typeface="+mj-ea"/>
                        <a:ea typeface="+mj-ea"/>
                        <a:cs typeface="+mn-cs"/>
                      </a:endParaRPr>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c gridSpan="2">
                  <a:txBody>
                    <a:bodyPr/>
                    <a:lstStyle/>
                    <a:p>
                      <a:r>
                        <a:rPr lang="zh-CN" altLang="en-US" sz="2000" dirty="0" smtClean="0"/>
                        <a:t>即</a:t>
                      </a:r>
                      <a:r>
                        <a:rPr lang="zh-CN" altLang="en-US" sz="2000" b="1" u="sng" kern="1200" dirty="0" smtClean="0">
                          <a:solidFill>
                            <a:schemeClr val="accent5"/>
                          </a:solidFill>
                          <a:latin typeface="+mn-lt"/>
                          <a:ea typeface="+mn-ea"/>
                          <a:cs typeface="+mn-cs"/>
                        </a:rPr>
                        <a:t>无形文化</a:t>
                      </a:r>
                      <a:r>
                        <a:rPr lang="zh-CN" altLang="en-US" sz="2000" dirty="0" smtClean="0"/>
                        <a:t>遗产，</a:t>
                      </a:r>
                      <a:endParaRPr lang="en-US" altLang="zh-CN" sz="2000" dirty="0" smtClean="0"/>
                    </a:p>
                    <a:p>
                      <a:r>
                        <a:rPr lang="zh-CN" altLang="en-US" sz="2000" dirty="0" smtClean="0"/>
                        <a:t>指被个群体、团体（个人）视为其文化遗产的各种实践、表演、表现形式、知识和技能及其有关的工具、实物、和文化场所等。</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c h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800" kern="1200" dirty="0" smtClean="0">
                        <a:solidFill>
                          <a:schemeClr val="tx1"/>
                        </a:solidFill>
                        <a:latin typeface="+mj-ea"/>
                        <a:ea typeface="+mn-ea"/>
                        <a:cs typeface="+mn-cs"/>
                      </a:endParaRPr>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r>
            </a:tbl>
          </a:graphicData>
        </a:graphic>
      </p:graphicFrame>
      <p:sp>
        <p:nvSpPr>
          <p:cNvPr id="3" name="内容占位符 2"/>
          <p:cNvSpPr>
            <a:spLocks noGrp="1"/>
          </p:cNvSpPr>
          <p:nvPr>
            <p:ph idx="1"/>
          </p:nvPr>
        </p:nvSpPr>
        <p:spPr>
          <a:xfrm>
            <a:off x="763384" y="853276"/>
            <a:ext cx="4565074" cy="723378"/>
          </a:xfrm>
          <a:solidFill>
            <a:schemeClr val="bg1"/>
          </a:solidFill>
        </p:spPr>
        <p:txBody>
          <a:bodyPr>
            <a:normAutofit/>
          </a:bodyPr>
          <a:lstStyle/>
          <a:p>
            <a:r>
              <a:rPr lang="en-US" altLang="zh-CN" sz="2400" dirty="0" smtClean="0">
                <a:latin typeface="+mj-ea"/>
                <a:ea typeface="+mj-ea"/>
              </a:rPr>
              <a:t>0.3.3</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继承</a:t>
            </a:r>
            <a:r>
              <a:rPr lang="zh-CN" altLang="en-US" sz="2400" dirty="0" smtClean="0">
                <a:solidFill>
                  <a:schemeClr val="accent5"/>
                </a:solidFill>
              </a:rPr>
              <a:t>★★</a:t>
            </a:r>
            <a:r>
              <a:rPr lang="zh-CN" altLang="en-US" sz="2400" dirty="0">
                <a:solidFill>
                  <a:schemeClr val="accent5"/>
                </a:solidFill>
              </a:rPr>
              <a:t>★</a:t>
            </a:r>
            <a:endParaRPr lang="zh-CN" altLang="en-US" sz="2400" dirty="0">
              <a:latin typeface="+mj-ea"/>
              <a:ea typeface="+mj-ea"/>
            </a:endParaRPr>
          </a:p>
        </p:txBody>
      </p:sp>
      <p:sp>
        <p:nvSpPr>
          <p:cNvPr id="6" name="圆角矩形 5"/>
          <p:cNvSpPr/>
          <p:nvPr/>
        </p:nvSpPr>
        <p:spPr>
          <a:xfrm>
            <a:off x="439189" y="3473340"/>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7" name="圆角矩形 6"/>
          <p:cNvSpPr/>
          <p:nvPr/>
        </p:nvSpPr>
        <p:spPr>
          <a:xfrm>
            <a:off x="439189" y="5858923"/>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8" name="圆角矩形 7"/>
          <p:cNvSpPr/>
          <p:nvPr/>
        </p:nvSpPr>
        <p:spPr>
          <a:xfrm>
            <a:off x="11524210" y="1684320"/>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9" name="圆角矩形 8"/>
          <p:cNvSpPr/>
          <p:nvPr/>
        </p:nvSpPr>
        <p:spPr>
          <a:xfrm>
            <a:off x="11524209" y="262365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2" name="圆角矩形 11"/>
          <p:cNvSpPr/>
          <p:nvPr/>
        </p:nvSpPr>
        <p:spPr>
          <a:xfrm>
            <a:off x="11524208" y="3619805"/>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8"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9"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0"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21"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22"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17" name="矩形 16"/>
          <p:cNvSpPr/>
          <p:nvPr/>
        </p:nvSpPr>
        <p:spPr>
          <a:xfrm>
            <a:off x="0" y="-92025"/>
            <a:ext cx="10659688" cy="397545"/>
          </a:xfrm>
          <a:prstGeom prst="rect">
            <a:avLst/>
          </a:prstGeom>
        </p:spPr>
        <p:txBody>
          <a:bodyPr wrap="square">
            <a:spAutoFit/>
          </a:bodyPr>
          <a:lstStyle/>
          <a:p>
            <a:pPr>
              <a:lnSpc>
                <a:spcPct val="150000"/>
              </a:lnSpc>
            </a:pPr>
            <a:r>
              <a:rPr lang="en-US" altLang="zh-CN" sz="1400" dirty="0" smtClean="0"/>
              <a:t>0.3.3</a:t>
            </a:r>
            <a:r>
              <a:rPr lang="zh-CN" altLang="en-US" sz="1400" dirty="0" smtClean="0"/>
              <a:t> 文化遗产</a:t>
            </a:r>
            <a:endParaRPr lang="zh-CN" altLang="zh-CN" sz="14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11" name="表格 10"/>
          <p:cNvGraphicFramePr>
            <a:graphicFrameLocks noGrp="1"/>
          </p:cNvGraphicFramePr>
          <p:nvPr/>
        </p:nvGraphicFramePr>
        <p:xfrm>
          <a:off x="133004" y="1461829"/>
          <a:ext cx="11926915" cy="4549241"/>
        </p:xfrm>
        <a:graphic>
          <a:graphicData uri="http://schemas.openxmlformats.org/drawingml/2006/table">
            <a:tbl>
              <a:tblPr>
                <a:tableStyleId>{5C22544A-7EE6-4342-B048-85BDC9FD1C3A}</a:tableStyleId>
              </a:tblPr>
              <a:tblGrid>
                <a:gridCol w="1022465"/>
                <a:gridCol w="3067396"/>
                <a:gridCol w="2061557"/>
                <a:gridCol w="5775497"/>
              </a:tblGrid>
              <a:tr h="961987">
                <a:tc rowSpan="3">
                  <a:txBody>
                    <a:bodyPr/>
                    <a:lstStyle/>
                    <a:p>
                      <a:pPr algn="ctr"/>
                      <a:r>
                        <a:rPr lang="zh-CN" altLang="en-US" sz="2400" kern="1200" dirty="0" smtClean="0">
                          <a:solidFill>
                            <a:schemeClr val="tx1"/>
                          </a:solidFill>
                          <a:latin typeface="+mj-ea"/>
                          <a:ea typeface="+mj-ea"/>
                          <a:cs typeface="+mn-cs"/>
                        </a:rPr>
                        <a:t>物质</a:t>
                      </a:r>
                      <a:endParaRPr lang="en-US" altLang="zh-CN" sz="2400" kern="1200" dirty="0" smtClean="0">
                        <a:solidFill>
                          <a:schemeClr val="tx1"/>
                        </a:solidFill>
                        <a:latin typeface="+mj-ea"/>
                        <a:ea typeface="+mj-ea"/>
                        <a:cs typeface="+mn-cs"/>
                      </a:endParaRPr>
                    </a:p>
                    <a:p>
                      <a:pPr algn="ctr"/>
                      <a:r>
                        <a:rPr lang="zh-CN" altLang="en-US" sz="2400" kern="1200" dirty="0" smtClean="0">
                          <a:solidFill>
                            <a:schemeClr val="tx1"/>
                          </a:solidFill>
                          <a:latin typeface="+mj-ea"/>
                          <a:ea typeface="+mj-ea"/>
                          <a:cs typeface="+mn-cs"/>
                        </a:rPr>
                        <a:t>文化遗产</a:t>
                      </a:r>
                      <a:endParaRPr lang="zh-CN" altLang="en-US" sz="2400" kern="1200" dirty="0">
                        <a:solidFill>
                          <a:schemeClr val="tx1"/>
                        </a:solidFill>
                        <a:latin typeface="+mj-ea"/>
                        <a:ea typeface="+mj-ea"/>
                        <a:cs typeface="+mn-cs"/>
                      </a:endParaRPr>
                    </a:p>
                  </a:txBody>
                  <a:tcPr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rowSpan="3">
                  <a:txBody>
                    <a:bodyPr/>
                    <a:lstStyle/>
                    <a:p>
                      <a:r>
                        <a:rPr lang="zh-CN" altLang="en-US" sz="2000" dirty="0" smtClean="0"/>
                        <a:t>即</a:t>
                      </a:r>
                      <a:r>
                        <a:rPr lang="zh-CN" altLang="en-US" sz="2000" b="1" u="sng" kern="1200" dirty="0" smtClean="0">
                          <a:solidFill>
                            <a:schemeClr val="accent5"/>
                          </a:solidFill>
                          <a:latin typeface="+mn-lt"/>
                          <a:ea typeface="+mn-ea"/>
                          <a:cs typeface="+mn-cs"/>
                        </a:rPr>
                        <a:t>有形文化</a:t>
                      </a:r>
                      <a:r>
                        <a:rPr lang="zh-CN" altLang="en-US" sz="2000" dirty="0" smtClean="0"/>
                        <a:t>遗产</a:t>
                      </a:r>
                      <a:endParaRPr lang="en-US" altLang="zh-CN" sz="2000" dirty="0" smtClean="0"/>
                    </a:p>
                    <a:p>
                      <a:r>
                        <a:rPr lang="zh-CN" altLang="en-US" sz="2000" dirty="0" smtClean="0"/>
                        <a:t>包括古遗址、古墓葬、古建筑、石窟寺、石刻、壁画、近现代重要史迹和代表性建筑、历史文物以及历史文化名城等。</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a:txBody>
                    <a:bodyPr/>
                    <a:lstStyle/>
                    <a:p>
                      <a:pPr algn="ctr"/>
                      <a:r>
                        <a:rPr lang="zh-CN" altLang="en-US" sz="2000" kern="1200" dirty="0" smtClean="0">
                          <a:solidFill>
                            <a:schemeClr val="dk1"/>
                          </a:solidFill>
                          <a:latin typeface="+mn-lt"/>
                          <a:ea typeface="+mn-ea"/>
                          <a:cs typeface="+mn-cs"/>
                        </a:rPr>
                        <a:t>世界</a:t>
                      </a:r>
                      <a:r>
                        <a:rPr lang="zh-CN" altLang="en-US" sz="2000" b="1" u="sng" kern="1200" dirty="0" smtClean="0">
                          <a:solidFill>
                            <a:schemeClr val="accent5"/>
                          </a:solidFill>
                          <a:latin typeface="+mn-lt"/>
                          <a:ea typeface="+mn-ea"/>
                          <a:cs typeface="+mn-cs"/>
                        </a:rPr>
                        <a:t>文化</a:t>
                      </a:r>
                      <a:r>
                        <a:rPr lang="zh-CN" altLang="en-US" sz="2000" kern="1200" dirty="0" smtClean="0">
                          <a:solidFill>
                            <a:schemeClr val="dk1"/>
                          </a:solidFill>
                          <a:latin typeface="+mn-lt"/>
                          <a:ea typeface="+mn-ea"/>
                          <a:cs typeface="+mn-cs"/>
                        </a:rPr>
                        <a:t>遗产</a:t>
                      </a:r>
                      <a:r>
                        <a:rPr lang="zh-CN" altLang="en-US" sz="2000" dirty="0" smtClean="0"/>
                        <a:t>（</a:t>
                      </a:r>
                      <a:r>
                        <a:rPr lang="en-US" altLang="zh-CN" sz="2000" dirty="0" smtClean="0"/>
                        <a:t>1610</a:t>
                      </a:r>
                      <a:r>
                        <a:rPr lang="zh-CN" altLang="en-US" sz="2000" dirty="0" smtClean="0"/>
                        <a:t>名）</a:t>
                      </a:r>
                      <a:r>
                        <a:rPr lang="zh-CN" altLang="en-US" sz="2000" dirty="0" smtClean="0">
                          <a:solidFill>
                            <a:srgbClr val="C00000"/>
                          </a:solidFill>
                        </a:rPr>
                        <a:t> </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c>
                  <a:txBody>
                    <a:bodyPr/>
                    <a:lstStyle/>
                    <a:p>
                      <a:r>
                        <a:rPr lang="zh-CN" altLang="en-US" sz="2000" dirty="0" smtClean="0"/>
                        <a:t>明清故宫、颐和园、天坛、长城、平遥古城、</a:t>
                      </a:r>
                      <a:endParaRPr lang="en-US" altLang="zh-CN" sz="2000" dirty="0" smtClean="0"/>
                    </a:p>
                    <a:p>
                      <a:r>
                        <a:rPr lang="zh-CN" altLang="en-US" sz="2000" dirty="0" smtClean="0"/>
                        <a:t>承德避暑山庄、周口店、曲阜孔庙、莫高窟、</a:t>
                      </a:r>
                      <a:endParaRPr lang="en-US" altLang="zh-CN" sz="2000" dirty="0" smtClean="0"/>
                    </a:p>
                    <a:p>
                      <a:r>
                        <a:rPr lang="zh-CN" altLang="en-US" sz="2000" dirty="0" smtClean="0"/>
                        <a:t>秦始皇陵、苏州园林、丽江古城、福建土楼</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tr>
              <a:tr h="670476">
                <a:tc vMerge="1">
                  <a:tcPr/>
                </a:tc>
                <a:tc v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2000" dirty="0" smtClean="0"/>
                        <a:t>世界</a:t>
                      </a:r>
                      <a:endParaRPr lang="en-US" altLang="zh-CN" sz="2000" dirty="0" smtClean="0"/>
                    </a:p>
                    <a:p>
                      <a:pPr algn="ctr"/>
                      <a:r>
                        <a:rPr lang="zh-CN" altLang="en-US" sz="2000" b="1" u="sng" kern="1200" dirty="0" smtClean="0">
                          <a:solidFill>
                            <a:schemeClr val="accent5"/>
                          </a:solidFill>
                          <a:latin typeface="+mn-lt"/>
                          <a:ea typeface="+mn-ea"/>
                          <a:cs typeface="+mn-cs"/>
                        </a:rPr>
                        <a:t>自然与文化</a:t>
                      </a:r>
                      <a:r>
                        <a:rPr lang="zh-CN" altLang="en-US" sz="2000" dirty="0" smtClean="0"/>
                        <a:t>遗产</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r>
                        <a:rPr lang="zh-CN" altLang="en-US" sz="2000" dirty="0" smtClean="0">
                          <a:solidFill>
                            <a:srgbClr val="FF0000"/>
                          </a:solidFill>
                        </a:rPr>
                        <a:t>泰山、黄山、峨眉山和乐山大佛、武夷山</a:t>
                      </a:r>
                      <a:endParaRPr lang="en-US" altLang="zh-CN" sz="2000" dirty="0" smtClean="0"/>
                    </a:p>
                    <a:p>
                      <a:r>
                        <a:rPr lang="zh-CN" altLang="en-US" sz="2000" dirty="0" smtClean="0"/>
                        <a:t>（</a:t>
                      </a:r>
                      <a:r>
                        <a:rPr lang="en-US" altLang="zh-CN" sz="2000" dirty="0" smtClean="0"/>
                        <a:t>1610</a:t>
                      </a:r>
                      <a:r>
                        <a:rPr lang="zh-CN" altLang="en-US" sz="2000" dirty="0" smtClean="0"/>
                        <a:t>多）</a:t>
                      </a:r>
                      <a:r>
                        <a:rPr lang="zh-CN" altLang="en-US" sz="2000" dirty="0" smtClean="0">
                          <a:solidFill>
                            <a:srgbClr val="C00000"/>
                          </a:solidFill>
                        </a:rPr>
                        <a:t> </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961987">
                <a:tc vMerge="1">
                  <a:tcPr/>
                </a:tc>
                <a:tc v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2000" dirty="0" smtClean="0"/>
                        <a:t>世界</a:t>
                      </a:r>
                      <a:endParaRPr lang="en-US" altLang="zh-CN" sz="2000" dirty="0" smtClean="0"/>
                    </a:p>
                    <a:p>
                      <a:pPr algn="ctr"/>
                      <a:r>
                        <a:rPr lang="zh-CN" altLang="en-US" sz="2000" b="1" u="sng" kern="1200" dirty="0" smtClean="0">
                          <a:solidFill>
                            <a:schemeClr val="accent5"/>
                          </a:solidFill>
                          <a:latin typeface="+mn-lt"/>
                          <a:ea typeface="+mn-ea"/>
                          <a:cs typeface="+mn-cs"/>
                        </a:rPr>
                        <a:t>自然</a:t>
                      </a:r>
                      <a:r>
                        <a:rPr lang="zh-CN" altLang="en-US" sz="2000" dirty="0" smtClean="0"/>
                        <a:t>遗产</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r>
                        <a:rPr lang="zh-CN" altLang="en-US" sz="2000" dirty="0" smtClean="0"/>
                        <a:t>九寨沟、黄龙、武陵源、三江并流、丹霞地貌</a:t>
                      </a:r>
                      <a:endParaRPr lang="en-US" altLang="zh-CN" sz="2000" dirty="0" smtClean="0"/>
                    </a:p>
                    <a:p>
                      <a:r>
                        <a:rPr lang="zh-CN" altLang="en-US" sz="2000" dirty="0" smtClean="0"/>
                        <a:t>四川大熊猫栖息地、三清山、卡斯特、</a:t>
                      </a:r>
                      <a:endParaRPr lang="en-US" altLang="zh-CN" sz="2000" dirty="0" smtClean="0"/>
                    </a:p>
                    <a:p>
                      <a:r>
                        <a:rPr lang="zh-CN" altLang="en-US" sz="2000" dirty="0" smtClean="0"/>
                        <a:t>澄江帽天山化石群、新疆天山</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1836521">
                <a:tc>
                  <a:txBody>
                    <a:bodyPr/>
                    <a:lstStyle/>
                    <a:p>
                      <a:pPr algn="ctr"/>
                      <a:r>
                        <a:rPr lang="zh-CN" altLang="en-US" sz="2400" kern="1200" dirty="0" smtClean="0">
                          <a:solidFill>
                            <a:schemeClr val="tx1"/>
                          </a:solidFill>
                          <a:latin typeface="+mj-ea"/>
                          <a:ea typeface="+mj-ea"/>
                          <a:cs typeface="+mn-cs"/>
                        </a:rPr>
                        <a:t>非</a:t>
                      </a:r>
                      <a:endParaRPr lang="en-US" altLang="zh-CN" sz="2400" kern="1200" dirty="0" smtClean="0">
                        <a:solidFill>
                          <a:schemeClr val="tx1"/>
                        </a:solidFill>
                        <a:latin typeface="+mj-ea"/>
                        <a:ea typeface="+mj-ea"/>
                        <a:cs typeface="+mn-cs"/>
                      </a:endParaRPr>
                    </a:p>
                    <a:p>
                      <a:pPr algn="ctr"/>
                      <a:r>
                        <a:rPr lang="zh-CN" altLang="en-US" sz="2400" kern="1200" dirty="0" smtClean="0">
                          <a:solidFill>
                            <a:schemeClr val="tx1"/>
                          </a:solidFill>
                          <a:latin typeface="+mj-ea"/>
                          <a:ea typeface="+mj-ea"/>
                          <a:cs typeface="+mn-cs"/>
                        </a:rPr>
                        <a:t>物质</a:t>
                      </a:r>
                      <a:endParaRPr lang="en-US" altLang="zh-CN" sz="2400" kern="1200" dirty="0" smtClean="0">
                        <a:solidFill>
                          <a:schemeClr val="tx1"/>
                        </a:solidFill>
                        <a:latin typeface="+mj-ea"/>
                        <a:ea typeface="+mj-ea"/>
                        <a:cs typeface="+mn-cs"/>
                      </a:endParaRPr>
                    </a:p>
                    <a:p>
                      <a:pPr algn="ctr"/>
                      <a:r>
                        <a:rPr lang="zh-CN" altLang="en-US" sz="2400" kern="1200" dirty="0" smtClean="0">
                          <a:solidFill>
                            <a:schemeClr val="tx1"/>
                          </a:solidFill>
                          <a:latin typeface="+mj-ea"/>
                          <a:ea typeface="+mj-ea"/>
                          <a:cs typeface="+mn-cs"/>
                        </a:rPr>
                        <a:t>文化遗产</a:t>
                      </a:r>
                      <a:endParaRPr lang="zh-CN" altLang="en-US" sz="2400" kern="1200" dirty="0">
                        <a:solidFill>
                          <a:schemeClr val="tx1"/>
                        </a:solidFill>
                        <a:latin typeface="+mj-ea"/>
                        <a:ea typeface="+mj-ea"/>
                        <a:cs typeface="+mn-cs"/>
                      </a:endParaRPr>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c gridSpan="2">
                  <a:txBody>
                    <a:bodyPr/>
                    <a:lstStyle/>
                    <a:p>
                      <a:r>
                        <a:rPr lang="zh-CN" altLang="en-US" sz="2000" dirty="0" smtClean="0"/>
                        <a:t>即</a:t>
                      </a:r>
                      <a:r>
                        <a:rPr lang="zh-CN" altLang="en-US" sz="2000" b="1" u="sng" kern="1200" dirty="0" smtClean="0">
                          <a:solidFill>
                            <a:schemeClr val="accent5"/>
                          </a:solidFill>
                          <a:latin typeface="+mn-lt"/>
                          <a:ea typeface="+mn-ea"/>
                          <a:cs typeface="+mn-cs"/>
                        </a:rPr>
                        <a:t>无形文化</a:t>
                      </a:r>
                      <a:r>
                        <a:rPr lang="zh-CN" altLang="en-US" sz="2000" dirty="0" smtClean="0"/>
                        <a:t>遗产，</a:t>
                      </a:r>
                      <a:endParaRPr lang="en-US" altLang="zh-CN" sz="2000" dirty="0" smtClean="0"/>
                    </a:p>
                    <a:p>
                      <a:r>
                        <a:rPr lang="zh-CN" altLang="en-US" sz="2000" dirty="0" smtClean="0"/>
                        <a:t>指被个群体、团体（个人）视为其文化遗产的各种实践、表演、表现形式、知识和技能及其有关的工具、实物、和文化场所等。</a:t>
                      </a:r>
                      <a:endParaRPr lang="zh-CN" altLang="en-US" sz="2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c hMerge="1">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dirty="0" smtClean="0"/>
                        <a:t>包括</a:t>
                      </a:r>
                      <a:r>
                        <a:rPr lang="zh-CN" altLang="en-US" sz="2000" b="1" u="sng" dirty="0" smtClean="0">
                          <a:solidFill>
                            <a:schemeClr val="accent5"/>
                          </a:solidFill>
                        </a:rPr>
                        <a:t>传统戏曲、民间工艺、民族特技</a:t>
                      </a:r>
                      <a:r>
                        <a:rPr lang="zh-CN" altLang="en-US" sz="2000" dirty="0" smtClean="0"/>
                        <a:t>，</a:t>
                      </a:r>
                      <a:endParaRPr lang="en-US" altLang="zh-CN" sz="2000"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2000" dirty="0" smtClean="0"/>
                        <a:t>我国共有</a:t>
                      </a:r>
                      <a:r>
                        <a:rPr lang="en-US" altLang="zh-CN" sz="2000" dirty="0" smtClean="0"/>
                        <a:t>30</a:t>
                      </a:r>
                      <a:r>
                        <a:rPr lang="zh-CN" altLang="en-US" sz="2000" dirty="0" smtClean="0"/>
                        <a:t>个项目，世界第一（</a:t>
                      </a:r>
                      <a:r>
                        <a:rPr lang="en-US" altLang="zh-CN" sz="2000" dirty="0" smtClean="0"/>
                        <a:t>1604</a:t>
                      </a:r>
                      <a:r>
                        <a:rPr lang="zh-CN" altLang="en-US" sz="2000" dirty="0" smtClean="0"/>
                        <a:t>单）</a:t>
                      </a:r>
                      <a:r>
                        <a:rPr lang="zh-CN" altLang="en-US" sz="1800" dirty="0" smtClean="0">
                          <a:solidFill>
                            <a:srgbClr val="C00000"/>
                          </a:solidFill>
                        </a:rPr>
                        <a:t> </a:t>
                      </a:r>
                      <a:endParaRPr lang="zh-CN" altLang="en-US" sz="1800" kern="1200" dirty="0" smtClean="0">
                        <a:solidFill>
                          <a:schemeClr val="tx1"/>
                        </a:solidFill>
                        <a:latin typeface="+mj-ea"/>
                        <a:ea typeface="+mn-ea"/>
                        <a:cs typeface="+mn-cs"/>
                      </a:endParaRPr>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noFill/>
                  </a:tcPr>
                </a:tc>
              </a:tr>
            </a:tbl>
          </a:graphicData>
        </a:graphic>
      </p:graphicFrame>
      <p:sp>
        <p:nvSpPr>
          <p:cNvPr id="3" name="内容占位符 2"/>
          <p:cNvSpPr>
            <a:spLocks noGrp="1"/>
          </p:cNvSpPr>
          <p:nvPr>
            <p:ph idx="1"/>
          </p:nvPr>
        </p:nvSpPr>
        <p:spPr>
          <a:xfrm>
            <a:off x="763384" y="853276"/>
            <a:ext cx="4565074" cy="723378"/>
          </a:xfrm>
          <a:solidFill>
            <a:schemeClr val="bg1"/>
          </a:solidFill>
        </p:spPr>
        <p:txBody>
          <a:bodyPr>
            <a:normAutofit/>
          </a:bodyPr>
          <a:lstStyle/>
          <a:p>
            <a:r>
              <a:rPr lang="en-US" altLang="zh-CN" sz="2400" dirty="0" smtClean="0">
                <a:latin typeface="+mj-ea"/>
                <a:ea typeface="+mj-ea"/>
              </a:rPr>
              <a:t>0.3.3</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继承</a:t>
            </a:r>
            <a:r>
              <a:rPr lang="zh-CN" altLang="en-US" sz="2400" dirty="0" smtClean="0">
                <a:solidFill>
                  <a:schemeClr val="accent5"/>
                </a:solidFill>
              </a:rPr>
              <a:t>★★</a:t>
            </a:r>
            <a:r>
              <a:rPr lang="zh-CN" altLang="en-US" sz="2400" dirty="0">
                <a:solidFill>
                  <a:schemeClr val="accent5"/>
                </a:solidFill>
              </a:rPr>
              <a:t>★</a:t>
            </a:r>
            <a:endParaRPr lang="zh-CN" altLang="en-US" sz="2400" dirty="0">
              <a:latin typeface="+mj-ea"/>
              <a:ea typeface="+mj-ea"/>
            </a:endParaRPr>
          </a:p>
        </p:txBody>
      </p:sp>
      <p:sp>
        <p:nvSpPr>
          <p:cNvPr id="6" name="圆角矩形 5"/>
          <p:cNvSpPr/>
          <p:nvPr/>
        </p:nvSpPr>
        <p:spPr>
          <a:xfrm>
            <a:off x="439189" y="3473340"/>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7" name="圆角矩形 6"/>
          <p:cNvSpPr/>
          <p:nvPr/>
        </p:nvSpPr>
        <p:spPr>
          <a:xfrm>
            <a:off x="439189" y="5858923"/>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8" name="圆角矩形 7"/>
          <p:cNvSpPr/>
          <p:nvPr/>
        </p:nvSpPr>
        <p:spPr>
          <a:xfrm>
            <a:off x="11524210" y="1684320"/>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9" name="圆角矩形 8"/>
          <p:cNvSpPr/>
          <p:nvPr/>
        </p:nvSpPr>
        <p:spPr>
          <a:xfrm>
            <a:off x="11524209" y="262365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0" name="圆角矩形 9"/>
          <p:cNvSpPr/>
          <p:nvPr/>
        </p:nvSpPr>
        <p:spPr>
          <a:xfrm>
            <a:off x="11524208" y="490965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2" name="圆角矩形 11"/>
          <p:cNvSpPr/>
          <p:nvPr/>
        </p:nvSpPr>
        <p:spPr>
          <a:xfrm>
            <a:off x="11524208" y="3619805"/>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8"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9"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0"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21"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22"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17" name="矩形 16"/>
          <p:cNvSpPr/>
          <p:nvPr/>
        </p:nvSpPr>
        <p:spPr>
          <a:xfrm>
            <a:off x="0" y="-92025"/>
            <a:ext cx="10659688" cy="397545"/>
          </a:xfrm>
          <a:prstGeom prst="rect">
            <a:avLst/>
          </a:prstGeom>
        </p:spPr>
        <p:txBody>
          <a:bodyPr wrap="square">
            <a:spAutoFit/>
          </a:bodyPr>
          <a:lstStyle/>
          <a:p>
            <a:pPr>
              <a:lnSpc>
                <a:spcPct val="150000"/>
              </a:lnSpc>
            </a:pPr>
            <a:r>
              <a:rPr lang="en-US" altLang="zh-CN" sz="1400" dirty="0" smtClean="0"/>
              <a:t>0.3.3</a:t>
            </a:r>
            <a:r>
              <a:rPr lang="zh-CN" altLang="en-US" sz="1400" dirty="0" smtClean="0"/>
              <a:t> 文化遗产</a:t>
            </a:r>
            <a:endParaRPr lang="zh-CN" altLang="zh-CN" sz="14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传统</a:t>
            </a:r>
            <a:r>
              <a:rPr lang="zh-CN" altLang="en-US" dirty="0"/>
              <a:t>戏曲、民间工艺等表现形式属于 </a:t>
            </a:r>
            <a:endParaRPr lang="zh-CN" altLang="en-US" dirty="0"/>
          </a:p>
          <a:p>
            <a:r>
              <a:rPr lang="en-US" altLang="zh-CN" dirty="0"/>
              <a:t>A</a:t>
            </a:r>
            <a:r>
              <a:rPr lang="en-US" altLang="zh-CN" dirty="0" smtClean="0"/>
              <a:t>.</a:t>
            </a:r>
            <a:r>
              <a:rPr lang="zh-CN" altLang="en-US" dirty="0" smtClean="0"/>
              <a:t>文化</a:t>
            </a:r>
            <a:r>
              <a:rPr lang="zh-CN" altLang="en-US" dirty="0"/>
              <a:t>思潮  </a:t>
            </a:r>
            <a:endParaRPr lang="zh-CN" altLang="en-US" dirty="0"/>
          </a:p>
          <a:p>
            <a:r>
              <a:rPr lang="en-US" altLang="zh-CN" dirty="0"/>
              <a:t>B</a:t>
            </a:r>
            <a:r>
              <a:rPr lang="en-US" altLang="zh-CN" dirty="0" smtClean="0"/>
              <a:t>.</a:t>
            </a:r>
            <a:r>
              <a:rPr lang="zh-CN" altLang="en-US" dirty="0" smtClean="0"/>
              <a:t>文化</a:t>
            </a:r>
            <a:r>
              <a:rPr lang="zh-CN" altLang="en-US" dirty="0"/>
              <a:t>观念</a:t>
            </a:r>
            <a:endParaRPr lang="zh-CN" altLang="en-US" dirty="0"/>
          </a:p>
          <a:p>
            <a:r>
              <a:rPr lang="en-US" altLang="zh-CN" dirty="0"/>
              <a:t>C</a:t>
            </a:r>
            <a:r>
              <a:rPr lang="en-US" altLang="zh-CN" dirty="0" smtClean="0"/>
              <a:t>.</a:t>
            </a:r>
            <a:r>
              <a:rPr lang="zh-CN" altLang="en-US" dirty="0" smtClean="0"/>
              <a:t>物质</a:t>
            </a:r>
            <a:r>
              <a:rPr lang="zh-CN" altLang="en-US" dirty="0"/>
              <a:t>文化遗产  </a:t>
            </a:r>
            <a:endParaRPr lang="zh-CN" altLang="en-US" dirty="0"/>
          </a:p>
          <a:p>
            <a:r>
              <a:rPr lang="en-US" altLang="zh-CN" dirty="0"/>
              <a:t>D</a:t>
            </a:r>
            <a:r>
              <a:rPr lang="en-US" altLang="zh-CN" dirty="0" smtClean="0"/>
              <a:t>.</a:t>
            </a:r>
            <a:r>
              <a:rPr lang="zh-CN" altLang="en-US" dirty="0" smtClean="0"/>
              <a:t>非</a:t>
            </a:r>
            <a:r>
              <a:rPr lang="zh-CN" altLang="en-US" dirty="0"/>
              <a:t>物质文化遗产</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传统</a:t>
            </a:r>
            <a:r>
              <a:rPr lang="zh-CN" altLang="en-US" dirty="0"/>
              <a:t>戏曲、</a:t>
            </a:r>
            <a:r>
              <a:rPr lang="zh-CN" altLang="en-US" dirty="0" smtClean="0"/>
              <a:t>民间工艺等表现形式属于</a:t>
            </a:r>
            <a:r>
              <a:rPr lang="en-US" altLang="zh-CN" dirty="0" smtClean="0"/>
              <a:t>(D)</a:t>
            </a:r>
            <a:r>
              <a:rPr lang="zh-CN" altLang="en-US" dirty="0" smtClean="0"/>
              <a:t> </a:t>
            </a:r>
            <a:endParaRPr lang="zh-CN" altLang="en-US" dirty="0"/>
          </a:p>
          <a:p>
            <a:r>
              <a:rPr lang="en-US" altLang="zh-CN" dirty="0"/>
              <a:t>A</a:t>
            </a:r>
            <a:r>
              <a:rPr lang="en-US" altLang="zh-CN" dirty="0" smtClean="0"/>
              <a:t>.</a:t>
            </a:r>
            <a:r>
              <a:rPr lang="zh-CN" altLang="en-US" dirty="0" smtClean="0"/>
              <a:t>文化</a:t>
            </a:r>
            <a:r>
              <a:rPr lang="zh-CN" altLang="en-US" dirty="0"/>
              <a:t>思潮  </a:t>
            </a:r>
            <a:endParaRPr lang="zh-CN" altLang="en-US" dirty="0"/>
          </a:p>
          <a:p>
            <a:r>
              <a:rPr lang="en-US" altLang="zh-CN" dirty="0"/>
              <a:t>B</a:t>
            </a:r>
            <a:r>
              <a:rPr lang="en-US" altLang="zh-CN" dirty="0" smtClean="0"/>
              <a:t>.</a:t>
            </a:r>
            <a:r>
              <a:rPr lang="zh-CN" altLang="en-US" dirty="0" smtClean="0"/>
              <a:t>文化</a:t>
            </a:r>
            <a:r>
              <a:rPr lang="zh-CN" altLang="en-US" dirty="0"/>
              <a:t>观念</a:t>
            </a:r>
            <a:endParaRPr lang="zh-CN" altLang="en-US" dirty="0"/>
          </a:p>
          <a:p>
            <a:r>
              <a:rPr lang="en-US" altLang="zh-CN" dirty="0"/>
              <a:t>C</a:t>
            </a:r>
            <a:r>
              <a:rPr lang="en-US" altLang="zh-CN" dirty="0" smtClean="0"/>
              <a:t>.</a:t>
            </a:r>
            <a:r>
              <a:rPr lang="zh-CN" altLang="en-US" dirty="0" smtClean="0"/>
              <a:t>物质</a:t>
            </a:r>
            <a:r>
              <a:rPr lang="zh-CN" altLang="en-US" dirty="0"/>
              <a:t>文化遗产  </a:t>
            </a:r>
            <a:endParaRPr lang="zh-CN" altLang="en-US" dirty="0"/>
          </a:p>
          <a:p>
            <a:r>
              <a:rPr lang="en-US" altLang="zh-CN" b="1" dirty="0">
                <a:solidFill>
                  <a:srgbClr val="FF0000"/>
                </a:solidFill>
              </a:rPr>
              <a:t>D</a:t>
            </a:r>
            <a:r>
              <a:rPr lang="en-US" altLang="zh-CN" b="1" dirty="0" smtClean="0">
                <a:solidFill>
                  <a:srgbClr val="FF0000"/>
                </a:solidFill>
              </a:rPr>
              <a:t>.</a:t>
            </a:r>
            <a:r>
              <a:rPr lang="zh-CN" altLang="en-US" b="1" dirty="0" smtClean="0">
                <a:solidFill>
                  <a:srgbClr val="FF0000"/>
                </a:solidFill>
              </a:rPr>
              <a:t>非</a:t>
            </a:r>
            <a:r>
              <a:rPr lang="zh-CN" altLang="en-US" b="1" dirty="0">
                <a:solidFill>
                  <a:srgbClr val="FF0000"/>
                </a:solidFill>
              </a:rPr>
              <a:t>物质文化遗产</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我国</a:t>
            </a:r>
            <a:r>
              <a:rPr lang="zh-CN" altLang="en-US" dirty="0"/>
              <a:t>被列入世界自然与文化遗产的有</a:t>
            </a:r>
            <a:endParaRPr lang="zh-CN" altLang="en-US" dirty="0"/>
          </a:p>
          <a:p>
            <a:r>
              <a:rPr lang="en-US" altLang="zh-CN" dirty="0"/>
              <a:t>A</a:t>
            </a:r>
            <a:r>
              <a:rPr lang="en-US" altLang="zh-CN" dirty="0" smtClean="0"/>
              <a:t>.</a:t>
            </a:r>
            <a:r>
              <a:rPr lang="zh-CN" altLang="en-US" dirty="0" smtClean="0"/>
              <a:t>泰山</a:t>
            </a:r>
            <a:endParaRPr lang="zh-CN" altLang="en-US" dirty="0"/>
          </a:p>
          <a:p>
            <a:r>
              <a:rPr lang="en-US" altLang="zh-CN" dirty="0"/>
              <a:t>B</a:t>
            </a:r>
            <a:r>
              <a:rPr lang="en-US" altLang="zh-CN" dirty="0" smtClean="0"/>
              <a:t>.</a:t>
            </a:r>
            <a:r>
              <a:rPr lang="zh-CN" altLang="en-US" dirty="0" smtClean="0"/>
              <a:t>黄山</a:t>
            </a:r>
            <a:endParaRPr lang="zh-CN" altLang="en-US" dirty="0"/>
          </a:p>
          <a:p>
            <a:r>
              <a:rPr lang="en-US" altLang="zh-CN" dirty="0"/>
              <a:t>C</a:t>
            </a:r>
            <a:r>
              <a:rPr lang="en-US" altLang="zh-CN" dirty="0" smtClean="0"/>
              <a:t>.</a:t>
            </a:r>
            <a:r>
              <a:rPr lang="zh-CN" altLang="en-US" dirty="0" smtClean="0"/>
              <a:t>武夷山</a:t>
            </a:r>
            <a:endParaRPr lang="zh-CN" altLang="en-US" dirty="0"/>
          </a:p>
          <a:p>
            <a:r>
              <a:rPr lang="en-US" altLang="zh-CN" dirty="0"/>
              <a:t>D</a:t>
            </a:r>
            <a:r>
              <a:rPr lang="en-US" altLang="zh-CN" dirty="0" smtClean="0"/>
              <a:t>.</a:t>
            </a:r>
            <a:r>
              <a:rPr lang="zh-CN" altLang="en-US" dirty="0" smtClean="0"/>
              <a:t>长白山</a:t>
            </a:r>
            <a:endParaRPr lang="zh-CN" altLang="en-US" dirty="0"/>
          </a:p>
          <a:p>
            <a:r>
              <a:rPr lang="en-US" altLang="zh-CN" dirty="0"/>
              <a:t>E</a:t>
            </a:r>
            <a:r>
              <a:rPr lang="en-US" altLang="zh-CN" dirty="0" smtClean="0"/>
              <a:t>.</a:t>
            </a:r>
            <a:r>
              <a:rPr lang="zh-CN" altLang="en-US" dirty="0" smtClean="0"/>
              <a:t>峨眉山</a:t>
            </a:r>
            <a:r>
              <a:rPr lang="zh-CN" altLang="en-US" dirty="0"/>
              <a:t>和乐山大佛风景名胜区</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4489200" y="1655386"/>
          <a:ext cx="1213330" cy="1213330"/>
        </p:xfrm>
        <a:graphic>
          <a:graphicData uri="http://schemas.openxmlformats.org/drawingml/2006/table">
            <a:tbl>
              <a:tblPr>
                <a:tableStyleId>{5C22544A-7EE6-4342-B048-85BDC9FD1C3A}</a:tableStyleId>
              </a:tblPr>
              <a:tblGrid>
                <a:gridCol w="606665"/>
                <a:gridCol w="606665"/>
              </a:tblGrid>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标题 1"/>
          <p:cNvSpPr>
            <a:spLocks noGrp="1"/>
          </p:cNvSpPr>
          <p:nvPr>
            <p:ph type="title"/>
          </p:nvPr>
        </p:nvSpPr>
        <p:spPr/>
        <p:txBody>
          <a:bodyPr/>
          <a:lstStyle/>
          <a:p>
            <a:r>
              <a:rPr lang="zh-CN" altLang="en-US" dirty="0" smtClean="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1" name="文本框 10"/>
          <p:cNvSpPr txBox="1"/>
          <p:nvPr/>
        </p:nvSpPr>
        <p:spPr>
          <a:xfrm>
            <a:off x="1729048" y="1010256"/>
            <a:ext cx="8096596" cy="2306955"/>
          </a:xfrm>
          <a:prstGeom prst="rect">
            <a:avLst/>
          </a:prstGeom>
          <a:noFill/>
        </p:spPr>
        <p:txBody>
          <a:bodyPr wrap="square" rtlCol="0">
            <a:spAutoFit/>
          </a:bodyPr>
          <a:lstStyle/>
          <a:p>
            <a:pPr algn="dist">
              <a:lnSpc>
                <a:spcPct val="150000"/>
              </a:lnSpc>
            </a:pPr>
            <a:r>
              <a:rPr lang="zh-CN" altLang="en-US" sz="9600" dirty="0">
                <a:latin typeface="+mj-ea"/>
                <a:ea typeface="+mj-ea"/>
                <a:cs typeface="方正仿郭简体" panose="03000509000000000000" pitchFamily="65" charset="-122"/>
              </a:rPr>
              <a:t>中国</a:t>
            </a:r>
            <a:r>
              <a:rPr lang="zh-CN" altLang="en-US" sz="9600" dirty="0">
                <a:solidFill>
                  <a:schemeClr val="accent2"/>
                </a:solidFill>
                <a:latin typeface="+mj-ea"/>
                <a:ea typeface="+mj-ea"/>
                <a:cs typeface="方正仿郭简体" panose="03000509000000000000" pitchFamily="65" charset="-122"/>
              </a:rPr>
              <a:t>文</a:t>
            </a:r>
            <a:r>
              <a:rPr lang="zh-CN" altLang="en-US" sz="9600" dirty="0">
                <a:latin typeface="+mj-ea"/>
                <a:ea typeface="+mj-ea"/>
                <a:cs typeface="方正仿郭简体" panose="03000509000000000000" pitchFamily="65" charset="-122"/>
              </a:rPr>
              <a:t>化概论</a:t>
            </a:r>
            <a:endParaRPr lang="zh-CN" altLang="en-US" sz="9600" dirty="0">
              <a:latin typeface="+mj-ea"/>
              <a:ea typeface="+mj-ea"/>
              <a:cs typeface="方正仿郭简体" panose="03000509000000000000" pitchFamily="65" charset="-122"/>
            </a:endParaRPr>
          </a:p>
        </p:txBody>
      </p:sp>
      <p:sp>
        <p:nvSpPr>
          <p:cNvPr id="5" name="矩形 4"/>
          <p:cNvSpPr/>
          <p:nvPr/>
        </p:nvSpPr>
        <p:spPr>
          <a:xfrm>
            <a:off x="944879" y="3222900"/>
            <a:ext cx="10659688" cy="3046095"/>
          </a:xfrm>
          <a:prstGeom prst="rect">
            <a:avLst/>
          </a:prstGeom>
        </p:spPr>
        <p:txBody>
          <a:bodyPr wrap="square">
            <a:spAutoFit/>
          </a:bodyPr>
          <a:lstStyle/>
          <a:p>
            <a:pPr>
              <a:lnSpc>
                <a:spcPct val="150000"/>
              </a:lnSpc>
            </a:pPr>
            <a:r>
              <a:rPr lang="en-US" altLang="zh-CN" sz="2400" dirty="0">
                <a:latin typeface="+mj-ea"/>
              </a:rPr>
              <a:t>0.1.1</a:t>
            </a:r>
            <a:r>
              <a:rPr lang="zh-CN" altLang="en-US" sz="2400" dirty="0">
                <a:latin typeface="+mj-ea"/>
              </a:rPr>
              <a:t> 文化名称的来源</a:t>
            </a:r>
            <a:endParaRPr lang="zh-CN" altLang="en-US" sz="2400" dirty="0">
              <a:latin typeface="+mj-ea"/>
            </a:endParaRPr>
          </a:p>
          <a:p>
            <a:pPr>
              <a:lnSpc>
                <a:spcPct val="150000"/>
              </a:lnSpc>
            </a:pPr>
            <a:r>
              <a:rPr lang="zh-CN" altLang="en-US" sz="2400" b="1" dirty="0">
                <a:latin typeface="方正清刻本悦宋简体" panose="02000000000000000000" pitchFamily="2" charset="-122"/>
                <a:ea typeface="方正清刻本悦宋简体" panose="02000000000000000000" pitchFamily="2" charset="-122"/>
                <a:sym typeface="+mn-ea"/>
              </a:rPr>
              <a:t>一、</a:t>
            </a:r>
            <a:r>
              <a:rPr lang="zh-CN" altLang="zh-CN" sz="2400" b="1" dirty="0">
                <a:latin typeface="方正清刻本悦宋简体" panose="02000000000000000000" pitchFamily="2" charset="-122"/>
                <a:ea typeface="方正清刻本悦宋简体" panose="02000000000000000000" pitchFamily="2" charset="-122"/>
                <a:sym typeface="+mn-ea"/>
              </a:rPr>
              <a:t>文</a:t>
            </a:r>
            <a:endParaRPr lang="zh-CN" altLang="zh-CN" sz="2000" dirty="0"/>
          </a:p>
          <a:p>
            <a:pPr marL="342900" indent="-342900">
              <a:lnSpc>
                <a:spcPct val="150000"/>
              </a:lnSpc>
              <a:buFont typeface="+mj-lt"/>
              <a:buAutoNum type="arabicPeriod"/>
            </a:pPr>
            <a:r>
              <a:rPr lang="zh-CN" altLang="zh-CN" sz="2000" dirty="0" smtClean="0"/>
              <a:t>“文”</a:t>
            </a:r>
            <a:r>
              <a:rPr lang="zh-CN" altLang="zh-CN" sz="2000" dirty="0"/>
              <a:t>的本义是“错画”，也就是</a:t>
            </a:r>
            <a:r>
              <a:rPr lang="zh-CN" altLang="zh-CN" sz="2000" b="1" u="sng" dirty="0" smtClean="0">
                <a:solidFill>
                  <a:schemeClr val="accent5"/>
                </a:solidFill>
              </a:rPr>
              <a:t>花纹</a:t>
            </a:r>
            <a:r>
              <a:rPr lang="zh-CN" altLang="zh-CN" sz="2000" dirty="0" smtClean="0"/>
              <a:t>。</a:t>
            </a:r>
            <a:endParaRPr lang="zh-CN" altLang="zh-CN" sz="2000" dirty="0"/>
          </a:p>
          <a:p>
            <a:pPr marL="342900" indent="-342900">
              <a:lnSpc>
                <a:spcPct val="150000"/>
              </a:lnSpc>
              <a:buFont typeface="+mj-lt"/>
              <a:buAutoNum type="arabicPeriod"/>
            </a:pPr>
            <a:r>
              <a:rPr lang="zh-CN" altLang="zh-CN" sz="2000" dirty="0" smtClean="0"/>
              <a:t>引申</a:t>
            </a:r>
            <a:r>
              <a:rPr lang="zh-CN" altLang="zh-CN" sz="2000" dirty="0"/>
              <a:t>为</a:t>
            </a:r>
            <a:r>
              <a:rPr lang="zh-CN" altLang="zh-CN" sz="2000" b="1" u="sng" dirty="0">
                <a:solidFill>
                  <a:schemeClr val="accent5"/>
                </a:solidFill>
              </a:rPr>
              <a:t>后天形成的品德、修养</a:t>
            </a:r>
            <a:r>
              <a:rPr lang="zh-CN" altLang="zh-CN" sz="2000" dirty="0"/>
              <a:t>，与表示先天素质的“质”相对。</a:t>
            </a:r>
            <a:endParaRPr lang="zh-CN" altLang="zh-CN" sz="2000" dirty="0"/>
          </a:p>
          <a:p>
            <a:pPr marL="342900" indent="-342900">
              <a:lnSpc>
                <a:spcPct val="150000"/>
              </a:lnSpc>
              <a:buFont typeface="+mj-lt"/>
              <a:buAutoNum type="arabicPeriod"/>
            </a:pPr>
            <a:r>
              <a:rPr lang="zh-CN" altLang="zh-CN" sz="2000" dirty="0" smtClean="0"/>
              <a:t>在</a:t>
            </a:r>
            <a:r>
              <a:rPr lang="zh-CN" altLang="zh-CN" sz="2000" dirty="0"/>
              <a:t>政治领域里，引申为</a:t>
            </a:r>
            <a:r>
              <a:rPr lang="zh-CN" altLang="zh-CN" sz="2000" b="1" u="sng" dirty="0">
                <a:solidFill>
                  <a:schemeClr val="accent5"/>
                </a:solidFill>
              </a:rPr>
              <a:t>“文治教化”</a:t>
            </a:r>
            <a:r>
              <a:rPr lang="zh-CN" altLang="zh-CN" sz="2000" dirty="0"/>
              <a:t>。</a:t>
            </a:r>
            <a:endParaRPr lang="zh-CN" altLang="zh-CN" sz="2000" dirty="0"/>
          </a:p>
          <a:p>
            <a:pPr marL="342900" indent="-342900">
              <a:lnSpc>
                <a:spcPct val="150000"/>
              </a:lnSpc>
              <a:buFont typeface="+mj-lt"/>
              <a:buAutoNum type="arabicPeriod"/>
            </a:pPr>
            <a:r>
              <a:rPr lang="zh-CN" altLang="en-US" sz="2000" dirty="0" smtClean="0"/>
              <a:t>“天文”和“人文”：</a:t>
            </a:r>
            <a:r>
              <a:rPr lang="zh-CN" altLang="zh-CN" sz="2000" dirty="0" smtClean="0"/>
              <a:t>天文</a:t>
            </a:r>
            <a:r>
              <a:rPr lang="zh-CN" altLang="zh-CN" sz="2000" dirty="0"/>
              <a:t>指的是自然现象和规律，</a:t>
            </a:r>
            <a:r>
              <a:rPr lang="zh-CN" altLang="zh-CN" sz="2000" b="1" u="sng" dirty="0">
                <a:solidFill>
                  <a:schemeClr val="accent5"/>
                </a:solidFill>
              </a:rPr>
              <a:t>人文</a:t>
            </a:r>
            <a:r>
              <a:rPr lang="zh-CN" altLang="zh-CN" sz="2000" dirty="0"/>
              <a:t>指的是社会现象和规律。</a:t>
            </a:r>
            <a:endParaRPr lang="zh-CN" altLang="zh-CN" sz="2000" dirty="0"/>
          </a:p>
        </p:txBody>
      </p:sp>
      <p:sp>
        <p:nvSpPr>
          <p:cNvPr id="8" name="圆角矩形 7"/>
          <p:cNvSpPr/>
          <p:nvPr/>
        </p:nvSpPr>
        <p:spPr>
          <a:xfrm>
            <a:off x="4965468" y="337017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5"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6"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8"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9"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0"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1" name="矩形 20"/>
          <p:cNvSpPr/>
          <p:nvPr/>
        </p:nvSpPr>
        <p:spPr>
          <a:xfrm>
            <a:off x="0" y="-92025"/>
            <a:ext cx="10659688" cy="460375"/>
          </a:xfrm>
          <a:prstGeom prst="rect">
            <a:avLst/>
          </a:prstGeom>
        </p:spPr>
        <p:txBody>
          <a:bodyPr wrap="square">
            <a:spAutoFit/>
          </a:bodyPr>
          <a:lstStyle/>
          <a:p>
            <a:pPr>
              <a:lnSpc>
                <a:spcPct val="150000"/>
              </a:lnSpc>
            </a:pPr>
            <a:r>
              <a:rPr sz="1600" dirty="0" smtClean="0">
                <a:latin typeface="+mj-ea"/>
                <a:ea typeface="+mj-ea"/>
              </a:rPr>
              <a:t>0.1.1一、“文化”名称的来源</a:t>
            </a:r>
            <a:endParaRPr sz="1600" dirty="0" smtClean="0">
              <a:latin typeface="+mj-ea"/>
              <a:ea typeface="+mj-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我国</a:t>
            </a:r>
            <a:r>
              <a:rPr lang="zh-CN" altLang="en-US" dirty="0"/>
              <a:t>被列入世界自然与文化遗产的</a:t>
            </a:r>
            <a:r>
              <a:rPr lang="zh-CN" altLang="en-US" dirty="0" smtClean="0"/>
              <a:t>有（</a:t>
            </a:r>
            <a:r>
              <a:rPr lang="en-US" altLang="zh-CN" dirty="0" smtClean="0"/>
              <a:t>ABCE</a:t>
            </a:r>
            <a:r>
              <a:rPr lang="zh-CN" altLang="en-US" dirty="0" smtClean="0"/>
              <a:t>）</a:t>
            </a:r>
            <a:endParaRPr lang="zh-CN" altLang="en-US" dirty="0"/>
          </a:p>
          <a:p>
            <a:r>
              <a:rPr lang="en-US" altLang="zh-CN" b="1" dirty="0">
                <a:solidFill>
                  <a:srgbClr val="FF0000"/>
                </a:solidFill>
              </a:rPr>
              <a:t>A</a:t>
            </a:r>
            <a:r>
              <a:rPr lang="en-US" altLang="zh-CN" b="1" dirty="0" smtClean="0">
                <a:solidFill>
                  <a:srgbClr val="FF0000"/>
                </a:solidFill>
              </a:rPr>
              <a:t>.</a:t>
            </a:r>
            <a:r>
              <a:rPr lang="zh-CN" altLang="en-US" b="1" dirty="0" smtClean="0">
                <a:solidFill>
                  <a:srgbClr val="FF0000"/>
                </a:solidFill>
              </a:rPr>
              <a:t>泰山</a:t>
            </a:r>
            <a:endParaRPr lang="zh-CN" altLang="en-US" b="1" dirty="0">
              <a:solidFill>
                <a:srgbClr val="FF0000"/>
              </a:solidFill>
            </a:endParaRPr>
          </a:p>
          <a:p>
            <a:r>
              <a:rPr lang="en-US" altLang="zh-CN" b="1" dirty="0">
                <a:solidFill>
                  <a:srgbClr val="FF0000"/>
                </a:solidFill>
              </a:rPr>
              <a:t>B</a:t>
            </a:r>
            <a:r>
              <a:rPr lang="en-US" altLang="zh-CN" b="1" dirty="0" smtClean="0">
                <a:solidFill>
                  <a:srgbClr val="FF0000"/>
                </a:solidFill>
              </a:rPr>
              <a:t>.</a:t>
            </a:r>
            <a:r>
              <a:rPr lang="zh-CN" altLang="en-US" b="1" dirty="0" smtClean="0">
                <a:solidFill>
                  <a:srgbClr val="FF0000"/>
                </a:solidFill>
              </a:rPr>
              <a:t>黄山</a:t>
            </a:r>
            <a:endParaRPr lang="zh-CN" altLang="en-US" b="1" dirty="0">
              <a:solidFill>
                <a:srgbClr val="FF0000"/>
              </a:solidFill>
            </a:endParaRPr>
          </a:p>
          <a:p>
            <a:r>
              <a:rPr lang="en-US" altLang="zh-CN" b="1" dirty="0">
                <a:solidFill>
                  <a:srgbClr val="FF0000"/>
                </a:solidFill>
              </a:rPr>
              <a:t>C</a:t>
            </a:r>
            <a:r>
              <a:rPr lang="en-US" altLang="zh-CN" b="1" dirty="0" smtClean="0">
                <a:solidFill>
                  <a:srgbClr val="FF0000"/>
                </a:solidFill>
              </a:rPr>
              <a:t>.</a:t>
            </a:r>
            <a:r>
              <a:rPr lang="zh-CN" altLang="en-US" b="1" dirty="0" smtClean="0">
                <a:solidFill>
                  <a:srgbClr val="FF0000"/>
                </a:solidFill>
              </a:rPr>
              <a:t>武夷山</a:t>
            </a:r>
            <a:endParaRPr lang="zh-CN" altLang="en-US" dirty="0"/>
          </a:p>
          <a:p>
            <a:r>
              <a:rPr lang="en-US" altLang="zh-CN" dirty="0"/>
              <a:t>D</a:t>
            </a:r>
            <a:r>
              <a:rPr lang="en-US" altLang="zh-CN" dirty="0" smtClean="0"/>
              <a:t>.</a:t>
            </a:r>
            <a:r>
              <a:rPr lang="zh-CN" altLang="en-US" dirty="0" smtClean="0"/>
              <a:t>长白山</a:t>
            </a:r>
            <a:endParaRPr lang="zh-CN" altLang="en-US" dirty="0"/>
          </a:p>
          <a:p>
            <a:r>
              <a:rPr lang="en-US" altLang="zh-CN" b="1" dirty="0">
                <a:solidFill>
                  <a:srgbClr val="FF0000"/>
                </a:solidFill>
              </a:rPr>
              <a:t>E</a:t>
            </a:r>
            <a:r>
              <a:rPr lang="en-US" altLang="zh-CN" b="1" dirty="0" smtClean="0">
                <a:solidFill>
                  <a:srgbClr val="FF0000"/>
                </a:solidFill>
              </a:rPr>
              <a:t>.</a:t>
            </a:r>
            <a:r>
              <a:rPr lang="zh-CN" altLang="en-US" b="1" dirty="0" smtClean="0">
                <a:solidFill>
                  <a:srgbClr val="FF0000"/>
                </a:solidFill>
              </a:rPr>
              <a:t>峨眉山</a:t>
            </a:r>
            <a:r>
              <a:rPr lang="zh-CN" altLang="en-US" b="1" dirty="0">
                <a:solidFill>
                  <a:srgbClr val="FF0000"/>
                </a:solidFill>
              </a:rPr>
              <a:t>和乐山大佛风景名胜区</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3010593" cy="645130"/>
          </a:xfrm>
        </p:spPr>
        <p:txBody>
          <a:bodyPr>
            <a:normAutofit/>
          </a:bodyPr>
          <a:lstStyle/>
          <a:p>
            <a:r>
              <a:rPr lang="zh-CN" altLang="en-US" dirty="0" smtClean="0"/>
              <a:t>本章结构图</a:t>
            </a:r>
            <a:endParaRPr lang="zh-CN" altLang="en-US" dirty="0"/>
          </a:p>
        </p:txBody>
      </p:sp>
      <p:sp>
        <p:nvSpPr>
          <p:cNvPr id="3" name="圆角矩形 2"/>
          <p:cNvSpPr/>
          <p:nvPr/>
        </p:nvSpPr>
        <p:spPr>
          <a:xfrm>
            <a:off x="222250" y="3451860"/>
            <a:ext cx="1052830"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绪论</a:t>
            </a:r>
            <a:endParaRPr lang="zh-CN" altLang="en-US" b="1">
              <a:solidFill>
                <a:schemeClr val="tx1"/>
              </a:solidFill>
            </a:endParaRPr>
          </a:p>
        </p:txBody>
      </p:sp>
      <p:sp>
        <p:nvSpPr>
          <p:cNvPr id="5" name="左大括号 4"/>
          <p:cNvSpPr/>
          <p:nvPr/>
        </p:nvSpPr>
        <p:spPr>
          <a:xfrm>
            <a:off x="1398905" y="1301115"/>
            <a:ext cx="371475" cy="4834890"/>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sp>
        <p:nvSpPr>
          <p:cNvPr id="6" name="圆角矩形 5"/>
          <p:cNvSpPr/>
          <p:nvPr/>
        </p:nvSpPr>
        <p:spPr>
          <a:xfrm>
            <a:off x="1922145" y="1149985"/>
            <a:ext cx="155765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ltLang="zh-CN" b="1">
                <a:solidFill>
                  <a:schemeClr val="tx1"/>
                </a:solidFill>
              </a:rPr>
              <a:t>“</a:t>
            </a:r>
            <a:r>
              <a:rPr lang="zh-CN" altLang="en-US" b="1">
                <a:solidFill>
                  <a:schemeClr val="tx1"/>
                </a:solidFill>
              </a:rPr>
              <a:t>文化</a:t>
            </a:r>
            <a:r>
              <a:rPr lang="en-US" altLang="zh-CN" b="1">
                <a:solidFill>
                  <a:schemeClr val="tx1"/>
                </a:solidFill>
              </a:rPr>
              <a:t>”</a:t>
            </a:r>
            <a:r>
              <a:rPr lang="zh-CN" altLang="en-US" b="1">
                <a:solidFill>
                  <a:schemeClr val="tx1"/>
                </a:solidFill>
              </a:rPr>
              <a:t>的界定</a:t>
            </a:r>
            <a:endParaRPr lang="zh-CN" altLang="en-US" b="1">
              <a:solidFill>
                <a:schemeClr val="tx1"/>
              </a:solidFill>
            </a:endParaRPr>
          </a:p>
        </p:txBody>
      </p:sp>
      <p:sp>
        <p:nvSpPr>
          <p:cNvPr id="8" name="圆角矩形 7"/>
          <p:cNvSpPr/>
          <p:nvPr/>
        </p:nvSpPr>
        <p:spPr>
          <a:xfrm>
            <a:off x="1983105" y="2601595"/>
            <a:ext cx="400367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民族文化、国别文化和两个文化层面</a:t>
            </a:r>
            <a:endParaRPr lang="zh-CN" altLang="en-US" b="1">
              <a:solidFill>
                <a:schemeClr val="tx1"/>
              </a:solidFill>
            </a:endParaRPr>
          </a:p>
        </p:txBody>
      </p:sp>
      <p:sp>
        <p:nvSpPr>
          <p:cNvPr id="9" name="圆角矩形 8"/>
          <p:cNvSpPr/>
          <p:nvPr/>
        </p:nvSpPr>
        <p:spPr>
          <a:xfrm>
            <a:off x="1922145" y="4249420"/>
            <a:ext cx="40646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文化的历史发展与文化传统</a:t>
            </a:r>
            <a:endParaRPr lang="zh-CN" altLang="en-US" b="1">
              <a:solidFill>
                <a:schemeClr val="tx1"/>
              </a:solidFill>
            </a:endParaRPr>
          </a:p>
        </p:txBody>
      </p:sp>
      <p:sp>
        <p:nvSpPr>
          <p:cNvPr id="10" name="圆角矩形 9"/>
          <p:cNvSpPr/>
          <p:nvPr/>
        </p:nvSpPr>
        <p:spPr>
          <a:xfrm>
            <a:off x="1922145" y="5701030"/>
            <a:ext cx="3954145" cy="61912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en-US" altLang="zh-CN" b="1">
                <a:solidFill>
                  <a:schemeClr val="bg1"/>
                </a:solidFill>
              </a:rPr>
              <a:t>“</a:t>
            </a:r>
            <a:r>
              <a:rPr lang="zh-CN" altLang="en-US" b="1">
                <a:solidFill>
                  <a:schemeClr val="bg1"/>
                </a:solidFill>
              </a:rPr>
              <a:t>中国文化概论</a:t>
            </a:r>
            <a:r>
              <a:rPr lang="en-US" altLang="zh-CN" b="1">
                <a:solidFill>
                  <a:schemeClr val="bg1"/>
                </a:solidFill>
              </a:rPr>
              <a:t>”</a:t>
            </a:r>
            <a:r>
              <a:rPr lang="zh-CN" altLang="en-US" b="1">
                <a:solidFill>
                  <a:schemeClr val="bg1"/>
                </a:solidFill>
              </a:rPr>
              <a:t>课程的性质、目的任务和基本内容</a:t>
            </a:r>
            <a:endParaRPr lang="zh-CN" altLang="en-US" b="1">
              <a:solidFill>
                <a:schemeClr val="bg1"/>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p:txBody>
          <a:bodyPr/>
          <a:lstStyle/>
          <a:p>
            <a:pPr>
              <a:lnSpc>
                <a:spcPct val="250000"/>
              </a:lnSpc>
            </a:pPr>
            <a:r>
              <a:rPr lang="en-US" altLang="zh-CN" sz="2400" dirty="0" smtClean="0">
                <a:latin typeface="+mj-ea"/>
                <a:ea typeface="+mj-ea"/>
              </a:rPr>
              <a:t>0.4</a:t>
            </a:r>
            <a:r>
              <a:rPr lang="zh-CN" altLang="en-US" sz="2400" dirty="0" smtClean="0">
                <a:latin typeface="+mj-ea"/>
                <a:ea typeface="+mj-ea"/>
              </a:rPr>
              <a:t>：简述</a:t>
            </a:r>
            <a:r>
              <a:rPr lang="zh-CN" altLang="en-US" sz="2400" dirty="0">
                <a:latin typeface="+mj-ea"/>
                <a:ea typeface="+mj-ea"/>
              </a:rPr>
              <a:t>学习“中国文化概论”课程的</a:t>
            </a:r>
            <a:r>
              <a:rPr lang="zh-CN" altLang="en-US" sz="2400" dirty="0" smtClean="0">
                <a:latin typeface="+mj-ea"/>
                <a:ea typeface="+mj-ea"/>
              </a:rPr>
              <a:t>目的</a:t>
            </a:r>
            <a:endParaRPr lang="zh-CN" altLang="en-US" dirty="0"/>
          </a:p>
          <a:p>
            <a:pPr marL="457200" indent="-457200">
              <a:lnSpc>
                <a:spcPct val="250000"/>
              </a:lnSpc>
              <a:buFont typeface="+mj-lt"/>
              <a:buAutoNum type="arabicPeriod"/>
            </a:pPr>
            <a:r>
              <a:rPr lang="zh-CN" altLang="en-US" dirty="0" smtClean="0"/>
              <a:t>树立</a:t>
            </a:r>
            <a:r>
              <a:rPr lang="zh-CN" altLang="en-US" dirty="0"/>
              <a:t>正确的文化观，增长热爱并继承祖国优秀文化遗产、促进文化发展的意识</a:t>
            </a:r>
            <a:r>
              <a:rPr lang="zh-CN" altLang="en-US" dirty="0" smtClean="0"/>
              <a:t>；</a:t>
            </a:r>
            <a:endParaRPr lang="zh-CN" altLang="en-US" dirty="0"/>
          </a:p>
          <a:p>
            <a:pPr marL="457200" indent="-457200">
              <a:lnSpc>
                <a:spcPct val="250000"/>
              </a:lnSpc>
              <a:buFont typeface="+mj-lt"/>
              <a:buAutoNum type="arabicPeriod"/>
            </a:pPr>
            <a:r>
              <a:rPr lang="zh-CN" altLang="en-US" dirty="0" smtClean="0"/>
              <a:t>正确</a:t>
            </a:r>
            <a:r>
              <a:rPr lang="zh-CN" altLang="en-US" dirty="0"/>
              <a:t>认识中华民族传统文化的特点，把握中国国情，增强爱国主义的意识</a:t>
            </a:r>
            <a:r>
              <a:rPr lang="zh-CN" altLang="en-US" dirty="0" smtClean="0"/>
              <a:t>：</a:t>
            </a:r>
            <a:endParaRPr lang="zh-CN" altLang="en-US" dirty="0"/>
          </a:p>
          <a:p>
            <a:pPr marL="457200" indent="-457200">
              <a:lnSpc>
                <a:spcPct val="250000"/>
              </a:lnSpc>
              <a:buFont typeface="+mj-lt"/>
              <a:buAutoNum type="arabicPeriod"/>
            </a:pPr>
            <a:r>
              <a:rPr lang="zh-CN" altLang="en-US" dirty="0" smtClean="0"/>
              <a:t>对</a:t>
            </a:r>
            <a:r>
              <a:rPr lang="zh-CN" altLang="en-US" dirty="0"/>
              <a:t>中国文化各分科的具体知识有初步的了解，从而运用这些知识来观察社会、认识社会</a:t>
            </a:r>
            <a:r>
              <a:rPr lang="zh-CN" altLang="en-US" dirty="0" smtClean="0"/>
              <a:t>；</a:t>
            </a:r>
            <a:endParaRPr lang="zh-CN" altLang="en-US" dirty="0"/>
          </a:p>
          <a:p>
            <a:pPr marL="457200" indent="-457200">
              <a:lnSpc>
                <a:spcPct val="250000"/>
              </a:lnSpc>
              <a:buFont typeface="+mj-lt"/>
              <a:buAutoNum type="arabicPeriod"/>
            </a:pPr>
            <a:r>
              <a:rPr lang="zh-CN" altLang="en-US" dirty="0" smtClean="0"/>
              <a:t>在</a:t>
            </a:r>
            <a:r>
              <a:rPr lang="zh-CN" altLang="en-US" dirty="0"/>
              <a:t>提高认识的基础上，加强自身的文化素养，为建设我国社会主义文化作出积极的努力</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7" name="圆角矩形 6"/>
          <p:cNvSpPr/>
          <p:nvPr/>
        </p:nvSpPr>
        <p:spPr>
          <a:xfrm>
            <a:off x="7475913" y="1599357"/>
            <a:ext cx="399011" cy="39901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大</a:t>
            </a:r>
            <a:endParaRPr lang="zh-CN" altLang="en-US" sz="2000" dirty="0">
              <a:latin typeface="+mj-ea"/>
              <a:ea typeface="+mj-ea"/>
            </a:endParaRPr>
          </a:p>
        </p:txBody>
      </p:sp>
      <p:sp>
        <p:nvSpPr>
          <p:cNvPr id="6" name="任意多边形 31"/>
          <p:cNvSpPr/>
          <p:nvPr/>
        </p:nvSpPr>
        <p:spPr>
          <a:xfrm rot="16200000">
            <a:off x="7788851" y="-179729"/>
            <a:ext cx="396356" cy="1924662"/>
          </a:xfrm>
          <a:custGeom>
            <a:avLst/>
            <a:gdLst>
              <a:gd name="connsiteX0" fmla="*/ 0 w 1778907"/>
              <a:gd name="connsiteY0" fmla="*/ 0 h 337992"/>
              <a:gd name="connsiteX1" fmla="*/ 1778907 w 1778907"/>
              <a:gd name="connsiteY1" fmla="*/ 0 h 337992"/>
              <a:gd name="connsiteX2" fmla="*/ 1778907 w 1778907"/>
              <a:gd name="connsiteY2" fmla="*/ 337992 h 337992"/>
              <a:gd name="connsiteX3" fmla="*/ 0 w 1778907"/>
              <a:gd name="connsiteY3" fmla="*/ 337992 h 337992"/>
              <a:gd name="connsiteX4" fmla="*/ 0 w 1778907"/>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907" h="337992">
                <a:moveTo>
                  <a:pt x="0" y="0"/>
                </a:moveTo>
                <a:lnTo>
                  <a:pt x="1778907" y="0"/>
                </a:lnTo>
                <a:lnTo>
                  <a:pt x="1778907"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1429" tIns="11430" rIns="11430" bIns="11429"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绪论</a:t>
            </a:r>
            <a:endParaRPr lang="zh-CN" altLang="en-US" sz="2000" kern="1200" dirty="0">
              <a:latin typeface="+mj-ea"/>
              <a:ea typeface="+mj-ea"/>
            </a:endParaRPr>
          </a:p>
        </p:txBody>
      </p:sp>
      <p:sp>
        <p:nvSpPr>
          <p:cNvPr id="8" name="任意多边形 32"/>
          <p:cNvSpPr/>
          <p:nvPr/>
        </p:nvSpPr>
        <p:spPr>
          <a:xfrm>
            <a:off x="9128054" y="8565"/>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问题一：文化的界定</a:t>
            </a:r>
            <a:endParaRPr lang="zh-CN" altLang="en-US" sz="2000" kern="1200" dirty="0">
              <a:latin typeface="+mj-ea"/>
              <a:ea typeface="+mj-ea"/>
            </a:endParaRPr>
          </a:p>
        </p:txBody>
      </p:sp>
      <p:sp>
        <p:nvSpPr>
          <p:cNvPr id="9" name="任意多边形 80"/>
          <p:cNvSpPr/>
          <p:nvPr/>
        </p:nvSpPr>
        <p:spPr>
          <a:xfrm>
            <a:off x="9128054" y="405936"/>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问题二：文化的分类</a:t>
            </a:r>
            <a:endParaRPr lang="zh-CN" altLang="en-US" sz="2000" kern="1200" dirty="0">
              <a:latin typeface="+mj-ea"/>
              <a:ea typeface="+mj-ea"/>
            </a:endParaRPr>
          </a:p>
        </p:txBody>
      </p:sp>
      <p:sp>
        <p:nvSpPr>
          <p:cNvPr id="10" name="任意多边形 83"/>
          <p:cNvSpPr/>
          <p:nvPr/>
        </p:nvSpPr>
        <p:spPr>
          <a:xfrm>
            <a:off x="9128054" y="737139"/>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问题三：文化的继承</a:t>
            </a:r>
            <a:endParaRPr lang="zh-CN" altLang="en-US" sz="2000" kern="1200" dirty="0">
              <a:latin typeface="+mj-ea"/>
              <a:ea typeface="+mj-ea"/>
            </a:endParaRPr>
          </a:p>
        </p:txBody>
      </p:sp>
      <p:sp>
        <p:nvSpPr>
          <p:cNvPr id="11" name="任意多边形 87"/>
          <p:cNvSpPr/>
          <p:nvPr/>
        </p:nvSpPr>
        <p:spPr>
          <a:xfrm>
            <a:off x="9128054" y="1115518"/>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问题四：文化的学习</a:t>
            </a:r>
            <a:endParaRPr lang="zh-CN" altLang="en-US" sz="2000" kern="1200" dirty="0">
              <a:latin typeface="+mj-ea"/>
              <a:ea typeface="+mj-ea"/>
            </a:endParaRPr>
          </a:p>
        </p:txBody>
      </p:sp>
      <p:sp>
        <p:nvSpPr>
          <p:cNvPr id="12" name="矩形 11"/>
          <p:cNvSpPr/>
          <p:nvPr/>
        </p:nvSpPr>
        <p:spPr>
          <a:xfrm>
            <a:off x="0" y="-92025"/>
            <a:ext cx="10659688" cy="414020"/>
          </a:xfrm>
          <a:prstGeom prst="rect">
            <a:avLst/>
          </a:prstGeom>
        </p:spPr>
        <p:txBody>
          <a:bodyPr wrap="square">
            <a:spAutoFit/>
          </a:bodyPr>
          <a:lstStyle/>
          <a:p>
            <a:pPr>
              <a:lnSpc>
                <a:spcPct val="150000"/>
              </a:lnSpc>
            </a:pPr>
            <a:r>
              <a:rPr lang="en-US" altLang="zh-CN" sz="1400" dirty="0" smtClean="0"/>
              <a:t>0.4.2</a:t>
            </a:r>
            <a:r>
              <a:rPr lang="zh-CN" altLang="en-US" sz="1400" dirty="0" smtClean="0"/>
              <a:t> 中国文化概论课程开设的目的和任务</a:t>
            </a:r>
            <a:endParaRPr lang="zh-CN" altLang="en-US" sz="1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4489200" y="1655386"/>
          <a:ext cx="1213330" cy="1213330"/>
        </p:xfrm>
        <a:graphic>
          <a:graphicData uri="http://schemas.openxmlformats.org/drawingml/2006/table">
            <a:tbl>
              <a:tblPr>
                <a:tableStyleId>{5C22544A-7EE6-4342-B048-85BDC9FD1C3A}</a:tableStyleId>
              </a:tblPr>
              <a:tblGrid>
                <a:gridCol w="606665"/>
                <a:gridCol w="606665"/>
              </a:tblGrid>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标题 1"/>
          <p:cNvSpPr>
            <a:spLocks noGrp="1"/>
          </p:cNvSpPr>
          <p:nvPr>
            <p:ph type="title"/>
          </p:nvPr>
        </p:nvSpPr>
        <p:spPr/>
        <p:txBody>
          <a:bodyPr/>
          <a:lstStyle/>
          <a:p>
            <a:r>
              <a:rPr lang="zh-CN" altLang="en-US" dirty="0" smtClean="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1" name="文本框 10"/>
          <p:cNvSpPr txBox="1"/>
          <p:nvPr/>
        </p:nvSpPr>
        <p:spPr>
          <a:xfrm>
            <a:off x="1729048" y="1010256"/>
            <a:ext cx="8096596" cy="2306955"/>
          </a:xfrm>
          <a:prstGeom prst="rect">
            <a:avLst/>
          </a:prstGeom>
          <a:noFill/>
        </p:spPr>
        <p:txBody>
          <a:bodyPr wrap="square" rtlCol="0">
            <a:spAutoFit/>
          </a:bodyPr>
          <a:lstStyle/>
          <a:p>
            <a:pPr algn="dist">
              <a:lnSpc>
                <a:spcPct val="150000"/>
              </a:lnSpc>
            </a:pPr>
            <a:r>
              <a:rPr lang="zh-CN" altLang="en-US" sz="9600" dirty="0">
                <a:latin typeface="+mj-ea"/>
                <a:ea typeface="+mj-ea"/>
                <a:cs typeface="方正仿郭简体" panose="03000509000000000000" pitchFamily="65" charset="-122"/>
              </a:rPr>
              <a:t>中国</a:t>
            </a:r>
            <a:r>
              <a:rPr lang="zh-CN" altLang="en-US" sz="9600" dirty="0">
                <a:solidFill>
                  <a:schemeClr val="accent2"/>
                </a:solidFill>
                <a:latin typeface="+mj-ea"/>
                <a:ea typeface="+mj-ea"/>
                <a:cs typeface="方正仿郭简体" panose="03000509000000000000" pitchFamily="65" charset="-122"/>
              </a:rPr>
              <a:t>文</a:t>
            </a:r>
            <a:r>
              <a:rPr lang="zh-CN" altLang="en-US" sz="9600" dirty="0">
                <a:latin typeface="+mj-ea"/>
                <a:ea typeface="+mj-ea"/>
                <a:cs typeface="方正仿郭简体" panose="03000509000000000000" pitchFamily="65" charset="-122"/>
              </a:rPr>
              <a:t>化概论</a:t>
            </a:r>
            <a:endParaRPr lang="zh-CN" altLang="en-US" sz="9600" dirty="0">
              <a:latin typeface="+mj-ea"/>
              <a:ea typeface="+mj-ea"/>
              <a:cs typeface="方正仿郭简体" panose="03000509000000000000" pitchFamily="65" charset="-122"/>
            </a:endParaRPr>
          </a:p>
        </p:txBody>
      </p:sp>
      <p:sp>
        <p:nvSpPr>
          <p:cNvPr id="5" name="矩形 4"/>
          <p:cNvSpPr/>
          <p:nvPr/>
        </p:nvSpPr>
        <p:spPr>
          <a:xfrm>
            <a:off x="944879" y="3222900"/>
            <a:ext cx="10659688" cy="2122805"/>
          </a:xfrm>
          <a:prstGeom prst="rect">
            <a:avLst/>
          </a:prstGeom>
        </p:spPr>
        <p:txBody>
          <a:bodyPr wrap="square">
            <a:spAutoFit/>
          </a:bodyPr>
          <a:lstStyle/>
          <a:p>
            <a:pPr>
              <a:lnSpc>
                <a:spcPct val="150000"/>
              </a:lnSpc>
            </a:pPr>
            <a:r>
              <a:rPr lang="en-US" altLang="zh-CN" sz="2400" dirty="0">
                <a:latin typeface="+mj-ea"/>
              </a:rPr>
              <a:t>0.1.1</a:t>
            </a:r>
            <a:r>
              <a:rPr lang="zh-CN" altLang="en-US" sz="2400" dirty="0">
                <a:latin typeface="+mj-ea"/>
              </a:rPr>
              <a:t> 文化名称的来源</a:t>
            </a:r>
            <a:endParaRPr lang="zh-CN" altLang="en-US" sz="2400" dirty="0">
              <a:latin typeface="+mj-ea"/>
            </a:endParaRPr>
          </a:p>
          <a:p>
            <a:pPr>
              <a:lnSpc>
                <a:spcPct val="150000"/>
              </a:lnSpc>
            </a:pPr>
            <a:r>
              <a:rPr lang="zh-CN" altLang="en-US" sz="2400" b="1" dirty="0">
                <a:latin typeface="方正清刻本悦宋简体" panose="02000000000000000000" pitchFamily="2" charset="-122"/>
                <a:ea typeface="方正清刻本悦宋简体" panose="02000000000000000000" pitchFamily="2" charset="-122"/>
                <a:sym typeface="+mn-ea"/>
              </a:rPr>
              <a:t>一、</a:t>
            </a:r>
            <a:r>
              <a:rPr lang="zh-CN" altLang="zh-CN" sz="2400" b="1" dirty="0">
                <a:latin typeface="方正清刻本悦宋简体" panose="02000000000000000000" pitchFamily="2" charset="-122"/>
                <a:ea typeface="方正清刻本悦宋简体" panose="02000000000000000000" pitchFamily="2" charset="-122"/>
                <a:sym typeface="+mn-ea"/>
              </a:rPr>
              <a:t>文</a:t>
            </a:r>
            <a:endParaRPr lang="zh-CN" altLang="zh-CN" sz="2000" dirty="0"/>
          </a:p>
          <a:p>
            <a:pPr indent="0">
              <a:lnSpc>
                <a:spcPct val="150000"/>
              </a:lnSpc>
              <a:buFont typeface="+mj-lt"/>
              <a:buNone/>
            </a:pPr>
            <a:r>
              <a:rPr lang="zh-CN" altLang="zh-CN" sz="2000" dirty="0"/>
              <a:t>“质胜文则野，文胜质则史。文质彬彬，然后君子。</a:t>
            </a:r>
            <a:r>
              <a:rPr lang="en-US" altLang="zh-CN" sz="2000" dirty="0"/>
              <a:t>”</a:t>
            </a:r>
            <a:endParaRPr lang="zh-CN" altLang="zh-CN" sz="2000" dirty="0"/>
          </a:p>
          <a:p>
            <a:pPr indent="0">
              <a:lnSpc>
                <a:spcPct val="150000"/>
              </a:lnSpc>
              <a:buFont typeface="+mj-lt"/>
              <a:buNone/>
            </a:pPr>
            <a:r>
              <a:rPr lang="zh-CN" altLang="zh-CN" sz="2000" dirty="0"/>
              <a:t>                                      </a:t>
            </a:r>
            <a:r>
              <a:rPr lang="en-US" altLang="zh-CN" sz="2000" dirty="0"/>
              <a:t>——</a:t>
            </a:r>
            <a:r>
              <a:rPr lang="zh-CN" altLang="zh-CN" sz="2000" dirty="0">
                <a:sym typeface="+mn-ea"/>
              </a:rPr>
              <a:t>《论语·雍也》</a:t>
            </a:r>
            <a:endParaRPr lang="zh-CN" altLang="zh-CN" sz="2000" dirty="0"/>
          </a:p>
        </p:txBody>
      </p:sp>
      <p:sp>
        <p:nvSpPr>
          <p:cNvPr id="8" name="圆角矩形 7"/>
          <p:cNvSpPr/>
          <p:nvPr/>
        </p:nvSpPr>
        <p:spPr>
          <a:xfrm>
            <a:off x="4965468" y="337017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5"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6"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8"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9"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0"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1" name="矩形 20"/>
          <p:cNvSpPr/>
          <p:nvPr/>
        </p:nvSpPr>
        <p:spPr>
          <a:xfrm>
            <a:off x="0" y="-92025"/>
            <a:ext cx="10659688" cy="460375"/>
          </a:xfrm>
          <a:prstGeom prst="rect">
            <a:avLst/>
          </a:prstGeom>
        </p:spPr>
        <p:txBody>
          <a:bodyPr wrap="square">
            <a:spAutoFit/>
          </a:bodyPr>
          <a:lstStyle/>
          <a:p>
            <a:pPr>
              <a:lnSpc>
                <a:spcPct val="150000"/>
              </a:lnSpc>
            </a:pPr>
            <a:r>
              <a:rPr sz="1600" dirty="0" smtClean="0">
                <a:latin typeface="+mj-ea"/>
                <a:ea typeface="+mj-ea"/>
              </a:rPr>
              <a:t>0.1.1一、“文化”名称的来源</a:t>
            </a:r>
            <a:endParaRPr sz="1600" dirty="0" smtClean="0">
              <a:latin typeface="+mj-ea"/>
              <a:ea typeface="+mj-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4489200" y="1655386"/>
          <a:ext cx="1213330" cy="1213330"/>
        </p:xfrm>
        <a:graphic>
          <a:graphicData uri="http://schemas.openxmlformats.org/drawingml/2006/table">
            <a:tbl>
              <a:tblPr>
                <a:tableStyleId>{5C22544A-7EE6-4342-B048-85BDC9FD1C3A}</a:tableStyleId>
              </a:tblPr>
              <a:tblGrid>
                <a:gridCol w="606665"/>
                <a:gridCol w="606665"/>
              </a:tblGrid>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标题 1"/>
          <p:cNvSpPr>
            <a:spLocks noGrp="1"/>
          </p:cNvSpPr>
          <p:nvPr>
            <p:ph type="title"/>
          </p:nvPr>
        </p:nvSpPr>
        <p:spPr/>
        <p:txBody>
          <a:bodyPr/>
          <a:lstStyle/>
          <a:p>
            <a:r>
              <a:rPr lang="zh-CN" altLang="en-US" dirty="0" smtClean="0"/>
              <a:t>绪论</a:t>
            </a:r>
            <a:endParaRPr lang="zh-CN" altLang="en-US" dirty="0"/>
          </a:p>
        </p:txBody>
      </p:sp>
      <p:sp>
        <p:nvSpPr>
          <p:cNvPr id="11" name="文本框 10"/>
          <p:cNvSpPr txBox="1"/>
          <p:nvPr/>
        </p:nvSpPr>
        <p:spPr>
          <a:xfrm>
            <a:off x="1729048" y="1010256"/>
            <a:ext cx="8096596" cy="2306955"/>
          </a:xfrm>
          <a:prstGeom prst="rect">
            <a:avLst/>
          </a:prstGeom>
          <a:noFill/>
        </p:spPr>
        <p:txBody>
          <a:bodyPr wrap="square" rtlCol="0">
            <a:spAutoFit/>
          </a:bodyPr>
          <a:lstStyle/>
          <a:p>
            <a:pPr algn="dist">
              <a:lnSpc>
                <a:spcPct val="150000"/>
              </a:lnSpc>
            </a:pPr>
            <a:r>
              <a:rPr lang="zh-CN" altLang="en-US" sz="9600" dirty="0">
                <a:latin typeface="+mj-ea"/>
                <a:ea typeface="+mj-ea"/>
                <a:cs typeface="方正仿郭简体" panose="03000509000000000000" pitchFamily="65" charset="-122"/>
              </a:rPr>
              <a:t>中国</a:t>
            </a:r>
            <a:r>
              <a:rPr lang="zh-CN" altLang="en-US" sz="9600" dirty="0">
                <a:solidFill>
                  <a:schemeClr val="accent2"/>
                </a:solidFill>
                <a:latin typeface="+mj-ea"/>
                <a:ea typeface="+mj-ea"/>
                <a:cs typeface="方正仿郭简体" panose="03000509000000000000" pitchFamily="65" charset="-122"/>
              </a:rPr>
              <a:t>文</a:t>
            </a:r>
            <a:r>
              <a:rPr lang="zh-CN" altLang="en-US" sz="9600" dirty="0">
                <a:latin typeface="+mj-ea"/>
                <a:ea typeface="+mj-ea"/>
                <a:cs typeface="方正仿郭简体" panose="03000509000000000000" pitchFamily="65" charset="-122"/>
              </a:rPr>
              <a:t>化概论</a:t>
            </a:r>
            <a:endParaRPr lang="zh-CN" altLang="en-US" sz="9600" dirty="0">
              <a:latin typeface="+mj-ea"/>
              <a:ea typeface="+mj-ea"/>
              <a:cs typeface="方正仿郭简体" panose="03000509000000000000" pitchFamily="65" charset="-122"/>
            </a:endParaRPr>
          </a:p>
        </p:txBody>
      </p:sp>
      <p:sp>
        <p:nvSpPr>
          <p:cNvPr id="15"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6"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8"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9"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0"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1" name="矩形 20"/>
          <p:cNvSpPr/>
          <p:nvPr/>
        </p:nvSpPr>
        <p:spPr>
          <a:xfrm>
            <a:off x="0" y="-92025"/>
            <a:ext cx="10659688" cy="460375"/>
          </a:xfrm>
          <a:prstGeom prst="rect">
            <a:avLst/>
          </a:prstGeom>
        </p:spPr>
        <p:txBody>
          <a:bodyPr wrap="square">
            <a:spAutoFit/>
          </a:bodyPr>
          <a:lstStyle/>
          <a:p>
            <a:pPr>
              <a:lnSpc>
                <a:spcPct val="150000"/>
              </a:lnSpc>
            </a:pPr>
            <a:r>
              <a:rPr sz="1600" dirty="0" smtClean="0">
                <a:latin typeface="+mj-ea"/>
                <a:ea typeface="+mj-ea"/>
              </a:rPr>
              <a:t>0.1.1一、“文化”名称的来源</a:t>
            </a:r>
            <a:endParaRPr sz="1600" dirty="0" smtClean="0">
              <a:latin typeface="+mj-ea"/>
              <a:ea typeface="+mj-ea"/>
            </a:endParaRPr>
          </a:p>
        </p:txBody>
      </p:sp>
      <p:sp>
        <p:nvSpPr>
          <p:cNvPr id="6" name="圆角矩形 5"/>
          <p:cNvSpPr/>
          <p:nvPr/>
        </p:nvSpPr>
        <p:spPr>
          <a:xfrm>
            <a:off x="838200" y="4702175"/>
            <a:ext cx="1049655" cy="48958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sz="2400" b="1"/>
              <a:t>文</a:t>
            </a:r>
            <a:endParaRPr lang="zh-CN" altLang="en-US" sz="2400" b="1"/>
          </a:p>
        </p:txBody>
      </p:sp>
      <p:sp>
        <p:nvSpPr>
          <p:cNvPr id="7" name="左大括号 6"/>
          <p:cNvSpPr/>
          <p:nvPr/>
        </p:nvSpPr>
        <p:spPr>
          <a:xfrm>
            <a:off x="2126615" y="3221990"/>
            <a:ext cx="371475" cy="3449955"/>
          </a:xfrm>
          <a:prstGeom prst="leftBrace">
            <a:avLst>
              <a:gd name="adj1" fmla="val 2147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sp>
        <p:nvSpPr>
          <p:cNvPr id="9" name="圆角矩形 8"/>
          <p:cNvSpPr/>
          <p:nvPr/>
        </p:nvSpPr>
        <p:spPr>
          <a:xfrm>
            <a:off x="2630805" y="3051175"/>
            <a:ext cx="1049655" cy="48958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sz="2400" b="1"/>
              <a:t>本义</a:t>
            </a:r>
            <a:endParaRPr lang="zh-CN" altLang="en-US" sz="2400" b="1"/>
          </a:p>
        </p:txBody>
      </p:sp>
      <p:sp>
        <p:nvSpPr>
          <p:cNvPr id="10" name="圆角矩形 9"/>
          <p:cNvSpPr/>
          <p:nvPr/>
        </p:nvSpPr>
        <p:spPr>
          <a:xfrm>
            <a:off x="2630805" y="4212590"/>
            <a:ext cx="1231265" cy="48958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sz="2400" b="1"/>
              <a:t>引申义</a:t>
            </a:r>
            <a:endParaRPr lang="zh-CN" altLang="en-US" sz="2400" b="1"/>
          </a:p>
        </p:txBody>
      </p:sp>
      <p:sp>
        <p:nvSpPr>
          <p:cNvPr id="12" name="圆角矩形 11"/>
          <p:cNvSpPr/>
          <p:nvPr/>
        </p:nvSpPr>
        <p:spPr>
          <a:xfrm>
            <a:off x="2498090" y="5866765"/>
            <a:ext cx="1762760" cy="48958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sz="2400" b="1"/>
              <a:t>天文</a:t>
            </a:r>
            <a:r>
              <a:rPr lang="en-US" altLang="zh-CN" sz="2400" b="1"/>
              <a:t>&amp;</a:t>
            </a:r>
            <a:r>
              <a:rPr lang="zh-CN" altLang="en-US" sz="2400" b="1"/>
              <a:t>人文</a:t>
            </a:r>
            <a:endParaRPr lang="zh-CN" altLang="en-US" sz="2400" b="1"/>
          </a:p>
        </p:txBody>
      </p:sp>
      <p:sp>
        <p:nvSpPr>
          <p:cNvPr id="13" name="矩形 12"/>
          <p:cNvSpPr/>
          <p:nvPr/>
        </p:nvSpPr>
        <p:spPr>
          <a:xfrm>
            <a:off x="4489450" y="3051175"/>
            <a:ext cx="3023235" cy="560070"/>
          </a:xfrm>
          <a:prstGeom prst="rect">
            <a:avLst/>
          </a:prstGeom>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a:t>
            </a:r>
            <a:r>
              <a:rPr lang="zh-CN" altLang="en-US"/>
              <a:t>错画</a:t>
            </a:r>
            <a:r>
              <a:rPr lang="en-US" altLang="zh-CN"/>
              <a:t>”</a:t>
            </a:r>
            <a:r>
              <a:rPr lang="zh-CN" altLang="en-US"/>
              <a:t>，即</a:t>
            </a:r>
            <a:r>
              <a:rPr lang="zh-CN" altLang="en-US" b="1">
                <a:solidFill>
                  <a:srgbClr val="4472C4"/>
                </a:solidFill>
              </a:rPr>
              <a:t>花纹</a:t>
            </a:r>
            <a:r>
              <a:rPr lang="zh-CN" altLang="en-US"/>
              <a:t>。</a:t>
            </a:r>
            <a:endParaRPr lang="zh-CN" altLang="en-US"/>
          </a:p>
        </p:txBody>
      </p:sp>
      <p:sp>
        <p:nvSpPr>
          <p:cNvPr id="14" name="矩形 13"/>
          <p:cNvSpPr/>
          <p:nvPr/>
        </p:nvSpPr>
        <p:spPr>
          <a:xfrm>
            <a:off x="4489450" y="3855085"/>
            <a:ext cx="3023235" cy="560070"/>
          </a:xfrm>
          <a:prstGeom prst="rect">
            <a:avLst/>
          </a:prstGeom>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b="1">
                <a:solidFill>
                  <a:srgbClr val="4472C4"/>
                </a:solidFill>
              </a:rPr>
              <a:t>后天</a:t>
            </a:r>
            <a:r>
              <a:rPr lang="zh-CN" altLang="en-US"/>
              <a:t>形成的品德、修养</a:t>
            </a:r>
            <a:endParaRPr lang="zh-CN" altLang="en-US"/>
          </a:p>
        </p:txBody>
      </p:sp>
      <p:sp>
        <p:nvSpPr>
          <p:cNvPr id="22" name="矩形 21"/>
          <p:cNvSpPr/>
          <p:nvPr/>
        </p:nvSpPr>
        <p:spPr>
          <a:xfrm>
            <a:off x="4489450" y="4631690"/>
            <a:ext cx="3023235" cy="560070"/>
          </a:xfrm>
          <a:prstGeom prst="rect">
            <a:avLst/>
          </a:prstGeom>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政治领域：文治教化</a:t>
            </a:r>
            <a:r>
              <a:rPr lang="en-US" altLang="zh-CN"/>
              <a:t>“</a:t>
            </a:r>
            <a:endParaRPr lang="en-US" altLang="zh-CN"/>
          </a:p>
        </p:txBody>
      </p:sp>
      <p:sp>
        <p:nvSpPr>
          <p:cNvPr id="23" name="矩形 22"/>
          <p:cNvSpPr/>
          <p:nvPr/>
        </p:nvSpPr>
        <p:spPr>
          <a:xfrm>
            <a:off x="4878070" y="5445760"/>
            <a:ext cx="3023235" cy="560070"/>
          </a:xfrm>
          <a:prstGeom prst="rect">
            <a:avLst/>
          </a:prstGeom>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天文：自然现象和规律</a:t>
            </a:r>
            <a:endParaRPr lang="zh-CN" altLang="en-US"/>
          </a:p>
        </p:txBody>
      </p:sp>
      <p:sp>
        <p:nvSpPr>
          <p:cNvPr id="24" name="矩形 23"/>
          <p:cNvSpPr/>
          <p:nvPr/>
        </p:nvSpPr>
        <p:spPr>
          <a:xfrm>
            <a:off x="4878070" y="6231255"/>
            <a:ext cx="3023235" cy="560070"/>
          </a:xfrm>
          <a:prstGeom prst="rect">
            <a:avLst/>
          </a:prstGeom>
          <a:ln>
            <a:solidFill>
              <a:srgbClr val="4472C4"/>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人文：社会现象和规律</a:t>
            </a:r>
            <a:endParaRPr lang="zh-CN" altLang="en-US"/>
          </a:p>
        </p:txBody>
      </p:sp>
      <p:sp>
        <p:nvSpPr>
          <p:cNvPr id="25" name="左大括号 24"/>
          <p:cNvSpPr/>
          <p:nvPr/>
        </p:nvSpPr>
        <p:spPr>
          <a:xfrm>
            <a:off x="4032250" y="3872865"/>
            <a:ext cx="371475" cy="1169035"/>
          </a:xfrm>
          <a:prstGeom prst="leftBrace">
            <a:avLst>
              <a:gd name="adj1" fmla="val 2147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sp>
        <p:nvSpPr>
          <p:cNvPr id="26" name="左大括号 25"/>
          <p:cNvSpPr/>
          <p:nvPr/>
        </p:nvSpPr>
        <p:spPr>
          <a:xfrm>
            <a:off x="4403725" y="5502910"/>
            <a:ext cx="371475" cy="1169035"/>
          </a:xfrm>
          <a:prstGeom prst="leftBrace">
            <a:avLst>
              <a:gd name="adj1" fmla="val 2147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cxnSp>
        <p:nvCxnSpPr>
          <p:cNvPr id="28" name="直接连接符 27"/>
          <p:cNvCxnSpPr/>
          <p:nvPr/>
        </p:nvCxnSpPr>
        <p:spPr>
          <a:xfrm>
            <a:off x="3780790" y="3293110"/>
            <a:ext cx="622935" cy="63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13" name="表格 12"/>
          <p:cNvGraphicFramePr>
            <a:graphicFrameLocks noGrp="1"/>
          </p:cNvGraphicFramePr>
          <p:nvPr/>
        </p:nvGraphicFramePr>
        <p:xfrm>
          <a:off x="5777346" y="1655386"/>
          <a:ext cx="1213330" cy="1213330"/>
        </p:xfrm>
        <a:graphic>
          <a:graphicData uri="http://schemas.openxmlformats.org/drawingml/2006/table">
            <a:tbl>
              <a:tblPr>
                <a:tableStyleId>{5C22544A-7EE6-4342-B048-85BDC9FD1C3A}</a:tableStyleId>
              </a:tblPr>
              <a:tblGrid>
                <a:gridCol w="606665"/>
                <a:gridCol w="606665"/>
              </a:tblGrid>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 name="文本框 10"/>
          <p:cNvSpPr txBox="1"/>
          <p:nvPr/>
        </p:nvSpPr>
        <p:spPr>
          <a:xfrm>
            <a:off x="1729048" y="1010256"/>
            <a:ext cx="8096596" cy="2306955"/>
          </a:xfrm>
          <a:prstGeom prst="rect">
            <a:avLst/>
          </a:prstGeom>
          <a:noFill/>
        </p:spPr>
        <p:txBody>
          <a:bodyPr wrap="square" rtlCol="0">
            <a:spAutoFit/>
          </a:bodyPr>
          <a:lstStyle/>
          <a:p>
            <a:pPr algn="dist">
              <a:lnSpc>
                <a:spcPct val="150000"/>
              </a:lnSpc>
            </a:pPr>
            <a:r>
              <a:rPr lang="zh-CN" altLang="en-US" sz="9600" dirty="0">
                <a:latin typeface="+mj-ea"/>
                <a:ea typeface="+mj-ea"/>
                <a:cs typeface="方正仿郭简体" panose="03000509000000000000" pitchFamily="65" charset="-122"/>
              </a:rPr>
              <a:t>中国文</a:t>
            </a:r>
            <a:r>
              <a:rPr lang="zh-CN" altLang="en-US" sz="9600" dirty="0">
                <a:solidFill>
                  <a:schemeClr val="accent2"/>
                </a:solidFill>
                <a:latin typeface="+mj-ea"/>
                <a:ea typeface="+mj-ea"/>
                <a:cs typeface="方正仿郭简体" panose="03000509000000000000" pitchFamily="65" charset="-122"/>
              </a:rPr>
              <a:t>化</a:t>
            </a:r>
            <a:r>
              <a:rPr lang="zh-CN" altLang="en-US" sz="9600" dirty="0">
                <a:latin typeface="+mj-ea"/>
                <a:ea typeface="+mj-ea"/>
                <a:cs typeface="方正仿郭简体" panose="03000509000000000000" pitchFamily="65" charset="-122"/>
              </a:rPr>
              <a:t>概论</a:t>
            </a:r>
            <a:endParaRPr lang="zh-CN" altLang="en-US" sz="9600" dirty="0">
              <a:latin typeface="+mj-ea"/>
              <a:ea typeface="+mj-ea"/>
              <a:cs typeface="方正仿郭简体" panose="03000509000000000000" pitchFamily="65" charset="-122"/>
            </a:endParaRPr>
          </a:p>
        </p:txBody>
      </p:sp>
      <p:sp>
        <p:nvSpPr>
          <p:cNvPr id="14" name="矩形 13"/>
          <p:cNvSpPr/>
          <p:nvPr/>
        </p:nvSpPr>
        <p:spPr>
          <a:xfrm>
            <a:off x="944878" y="3222900"/>
            <a:ext cx="9820103" cy="2122805"/>
          </a:xfrm>
          <a:prstGeom prst="rect">
            <a:avLst/>
          </a:prstGeom>
        </p:spPr>
        <p:txBody>
          <a:bodyPr wrap="square">
            <a:spAutoFit/>
          </a:bodyPr>
          <a:lstStyle/>
          <a:p>
            <a:pPr>
              <a:lnSpc>
                <a:spcPct val="150000"/>
              </a:lnSpc>
            </a:pPr>
            <a:r>
              <a:rPr lang="en-US" altLang="zh-CN" sz="2400" dirty="0">
                <a:latin typeface="+mj-ea"/>
              </a:rPr>
              <a:t>0.1.1</a:t>
            </a:r>
            <a:r>
              <a:rPr lang="zh-CN" altLang="en-US" sz="2400" dirty="0">
                <a:latin typeface="+mj-ea"/>
              </a:rPr>
              <a:t> 文化名称的来源</a:t>
            </a:r>
            <a:endParaRPr lang="zh-CN" altLang="en-US" sz="2400" dirty="0">
              <a:latin typeface="+mj-ea"/>
            </a:endParaRPr>
          </a:p>
          <a:p>
            <a:pPr>
              <a:lnSpc>
                <a:spcPct val="150000"/>
              </a:lnSpc>
            </a:pPr>
            <a:r>
              <a:rPr lang="zh-CN" altLang="en-US" sz="2400" b="1" dirty="0">
                <a:latin typeface="方正清刻本悦宋简体" panose="02000000000000000000" pitchFamily="2" charset="-122"/>
                <a:ea typeface="方正清刻本悦宋简体" panose="02000000000000000000" pitchFamily="2" charset="-122"/>
              </a:rPr>
              <a:t>二、</a:t>
            </a:r>
            <a:r>
              <a:rPr lang="zh-CN" altLang="zh-CN" sz="2400" b="1" dirty="0">
                <a:latin typeface="方正清刻本悦宋简体" panose="02000000000000000000" pitchFamily="2" charset="-122"/>
                <a:ea typeface="方正清刻本悦宋简体" panose="02000000000000000000" pitchFamily="2" charset="-122"/>
              </a:rPr>
              <a:t>化</a:t>
            </a:r>
            <a:endParaRPr lang="zh-CN" altLang="zh-CN" sz="2000" dirty="0"/>
          </a:p>
          <a:p>
            <a:pPr>
              <a:lnSpc>
                <a:spcPct val="150000"/>
              </a:lnSpc>
            </a:pPr>
            <a:r>
              <a:rPr lang="zh-CN" altLang="zh-CN" sz="2000" b="1" dirty="0" smtClean="0">
                <a:solidFill>
                  <a:srgbClr val="4472C4"/>
                </a:solidFill>
              </a:rPr>
              <a:t>改易</a:t>
            </a:r>
            <a:r>
              <a:rPr lang="zh-CN" altLang="zh-CN" sz="2000" dirty="0" smtClean="0"/>
              <a:t>。</a:t>
            </a:r>
            <a:endParaRPr lang="en-US" altLang="zh-CN" sz="2000" dirty="0"/>
          </a:p>
          <a:p>
            <a:pPr>
              <a:lnSpc>
                <a:spcPct val="150000"/>
              </a:lnSpc>
            </a:pPr>
            <a:r>
              <a:rPr lang="zh-CN" altLang="zh-CN" sz="2000" dirty="0" smtClean="0"/>
              <a:t>既</a:t>
            </a:r>
            <a:r>
              <a:rPr lang="zh-CN" altLang="zh-CN" sz="2000" dirty="0"/>
              <a:t>包括从无到有的“造化”，也包括宇宙生成以后的“演化”和“分化”。</a:t>
            </a:r>
            <a:endParaRPr lang="zh-CN" altLang="zh-CN" sz="2000" dirty="0"/>
          </a:p>
        </p:txBody>
      </p:sp>
      <p:sp>
        <p:nvSpPr>
          <p:cNvPr id="15"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6"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8"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9"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0"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2" name="矩形 21"/>
          <p:cNvSpPr/>
          <p:nvPr/>
        </p:nvSpPr>
        <p:spPr>
          <a:xfrm>
            <a:off x="0" y="-92025"/>
            <a:ext cx="10659688" cy="460375"/>
          </a:xfrm>
          <a:prstGeom prst="rect">
            <a:avLst/>
          </a:prstGeom>
        </p:spPr>
        <p:txBody>
          <a:bodyPr wrap="square">
            <a:spAutoFit/>
          </a:bodyPr>
          <a:lstStyle/>
          <a:p>
            <a:pPr>
              <a:lnSpc>
                <a:spcPct val="150000"/>
              </a:lnSpc>
            </a:pPr>
            <a:r>
              <a:rPr sz="1600" dirty="0" smtClean="0">
                <a:latin typeface="+mj-ea"/>
                <a:ea typeface="+mj-ea"/>
                <a:sym typeface="+mn-ea"/>
              </a:rPr>
              <a:t>0.1.1一、“文化”名称的来源</a:t>
            </a:r>
            <a:endParaRPr lang="zh-CN" altLang="zh-CN" sz="1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5777346" y="1655386"/>
          <a:ext cx="1213330" cy="1213330"/>
        </p:xfrm>
        <a:graphic>
          <a:graphicData uri="http://schemas.openxmlformats.org/drawingml/2006/table">
            <a:tbl>
              <a:tblPr>
                <a:tableStyleId>{5C22544A-7EE6-4342-B048-85BDC9FD1C3A}</a:tableStyleId>
              </a:tblPr>
              <a:tblGrid>
                <a:gridCol w="606665"/>
                <a:gridCol w="606665"/>
              </a:tblGrid>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3" name="表格 2"/>
          <p:cNvGraphicFramePr>
            <a:graphicFrameLocks noGrp="1"/>
          </p:cNvGraphicFramePr>
          <p:nvPr/>
        </p:nvGraphicFramePr>
        <p:xfrm>
          <a:off x="4489200" y="1655386"/>
          <a:ext cx="1213330" cy="1213330"/>
        </p:xfrm>
        <a:graphic>
          <a:graphicData uri="http://schemas.openxmlformats.org/drawingml/2006/table">
            <a:tbl>
              <a:tblPr>
                <a:tableStyleId>{5C22544A-7EE6-4342-B048-85BDC9FD1C3A}</a:tableStyleId>
              </a:tblPr>
              <a:tblGrid>
                <a:gridCol w="606665"/>
                <a:gridCol w="606665"/>
              </a:tblGrid>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标题 1"/>
          <p:cNvSpPr>
            <a:spLocks noGrp="1"/>
          </p:cNvSpPr>
          <p:nvPr>
            <p:ph type="title"/>
          </p:nvPr>
        </p:nvSpPr>
        <p:spPr/>
        <p:txBody>
          <a:bodyPr/>
          <a:lstStyle/>
          <a:p>
            <a:r>
              <a:rPr lang="zh-CN" altLang="en-US" dirty="0" smtClean="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1" name="文本框 10"/>
          <p:cNvSpPr txBox="1"/>
          <p:nvPr/>
        </p:nvSpPr>
        <p:spPr>
          <a:xfrm>
            <a:off x="1729048" y="1010256"/>
            <a:ext cx="8096596" cy="2306955"/>
          </a:xfrm>
          <a:prstGeom prst="rect">
            <a:avLst/>
          </a:prstGeom>
          <a:noFill/>
        </p:spPr>
        <p:txBody>
          <a:bodyPr wrap="square" rtlCol="0">
            <a:spAutoFit/>
          </a:bodyPr>
          <a:lstStyle/>
          <a:p>
            <a:pPr algn="dist">
              <a:lnSpc>
                <a:spcPct val="150000"/>
              </a:lnSpc>
            </a:pPr>
            <a:r>
              <a:rPr lang="zh-CN" altLang="en-US" sz="9600" dirty="0">
                <a:latin typeface="+mj-ea"/>
                <a:ea typeface="+mj-ea"/>
                <a:cs typeface="方正仿郭简体" panose="03000509000000000000" pitchFamily="65" charset="-122"/>
              </a:rPr>
              <a:t>中国</a:t>
            </a:r>
            <a:r>
              <a:rPr lang="zh-CN" altLang="en-US" sz="9600" dirty="0">
                <a:solidFill>
                  <a:schemeClr val="accent2"/>
                </a:solidFill>
                <a:latin typeface="+mj-ea"/>
                <a:ea typeface="+mj-ea"/>
                <a:cs typeface="方正仿郭简体" panose="03000509000000000000" pitchFamily="65" charset="-122"/>
              </a:rPr>
              <a:t>文化</a:t>
            </a:r>
            <a:r>
              <a:rPr lang="zh-CN" altLang="en-US" sz="9600" dirty="0">
                <a:latin typeface="+mj-ea"/>
                <a:ea typeface="+mj-ea"/>
                <a:cs typeface="方正仿郭简体" panose="03000509000000000000" pitchFamily="65" charset="-122"/>
              </a:rPr>
              <a:t>概论</a:t>
            </a:r>
            <a:endParaRPr lang="zh-CN" altLang="en-US" sz="9600" dirty="0">
              <a:latin typeface="+mj-ea"/>
              <a:ea typeface="+mj-ea"/>
              <a:cs typeface="方正仿郭简体" panose="03000509000000000000" pitchFamily="65" charset="-122"/>
            </a:endParaRPr>
          </a:p>
        </p:txBody>
      </p:sp>
      <p:sp>
        <p:nvSpPr>
          <p:cNvPr id="6" name="矩形 5"/>
          <p:cNvSpPr/>
          <p:nvPr/>
        </p:nvSpPr>
        <p:spPr>
          <a:xfrm>
            <a:off x="944880" y="3318510"/>
            <a:ext cx="11246485" cy="3046095"/>
          </a:xfrm>
          <a:prstGeom prst="rect">
            <a:avLst/>
          </a:prstGeom>
        </p:spPr>
        <p:txBody>
          <a:bodyPr wrap="square">
            <a:spAutoFit/>
          </a:bodyPr>
          <a:lstStyle/>
          <a:p>
            <a:pPr>
              <a:lnSpc>
                <a:spcPct val="150000"/>
              </a:lnSpc>
            </a:pPr>
            <a:r>
              <a:rPr lang="en-US" altLang="zh-CN" sz="2400" dirty="0">
                <a:latin typeface="+mj-ea"/>
              </a:rPr>
              <a:t>0.1.1</a:t>
            </a:r>
            <a:r>
              <a:rPr lang="zh-CN" altLang="en-US" sz="2400" dirty="0">
                <a:latin typeface="+mj-ea"/>
              </a:rPr>
              <a:t> 文化名称的来源</a:t>
            </a:r>
            <a:endParaRPr lang="zh-CN" altLang="en-US" sz="2400" dirty="0">
              <a:latin typeface="+mj-ea"/>
            </a:endParaRPr>
          </a:p>
          <a:p>
            <a:pPr>
              <a:lnSpc>
                <a:spcPct val="150000"/>
              </a:lnSpc>
            </a:pPr>
            <a:r>
              <a:rPr lang="zh-CN" altLang="en-US" sz="2400" b="1" dirty="0">
                <a:latin typeface="方正清刻本悦宋简体" panose="02000000000000000000" pitchFamily="2" charset="-122"/>
                <a:ea typeface="方正清刻本悦宋简体" panose="02000000000000000000" pitchFamily="2" charset="-122"/>
                <a:sym typeface="+mn-ea"/>
              </a:rPr>
              <a:t>三、文</a:t>
            </a:r>
            <a:r>
              <a:rPr lang="zh-CN" altLang="zh-CN" sz="2400" b="1" dirty="0">
                <a:latin typeface="方正清刻本悦宋简体" panose="02000000000000000000" pitchFamily="2" charset="-122"/>
                <a:ea typeface="方正清刻本悦宋简体" panose="02000000000000000000" pitchFamily="2" charset="-122"/>
                <a:sym typeface="+mn-ea"/>
              </a:rPr>
              <a:t>化</a:t>
            </a:r>
            <a:endParaRPr lang="zh-CN" altLang="zh-CN" sz="2000" dirty="0"/>
          </a:p>
          <a:p>
            <a:pPr marL="342900" indent="-342900">
              <a:lnSpc>
                <a:spcPct val="200000"/>
              </a:lnSpc>
              <a:buFont typeface="+mj-lt"/>
              <a:buAutoNum type="arabicPeriod"/>
            </a:pPr>
            <a:r>
              <a:rPr lang="zh-CN" altLang="en-US" sz="2000" dirty="0" smtClean="0"/>
              <a:t>内涵</a:t>
            </a:r>
            <a:r>
              <a:rPr lang="zh-CN" altLang="en-US" sz="2000" dirty="0"/>
              <a:t>：</a:t>
            </a:r>
            <a:r>
              <a:rPr lang="zh-CN" altLang="zh-CN" sz="2000" dirty="0"/>
              <a:t>人的</a:t>
            </a:r>
            <a:r>
              <a:rPr lang="zh-CN" altLang="zh-CN" sz="2000" b="1" u="sng" dirty="0">
                <a:solidFill>
                  <a:schemeClr val="accent5"/>
                </a:solidFill>
              </a:rPr>
              <a:t>后天</a:t>
            </a:r>
            <a:r>
              <a:rPr lang="zh-CN" altLang="zh-CN" sz="2000" dirty="0"/>
              <a:t>修养与</a:t>
            </a:r>
            <a:r>
              <a:rPr lang="zh-CN" altLang="zh-CN" sz="2000" b="1" u="sng" dirty="0">
                <a:solidFill>
                  <a:schemeClr val="accent5"/>
                </a:solidFill>
              </a:rPr>
              <a:t>精神</a:t>
            </a:r>
            <a:r>
              <a:rPr lang="zh-CN" altLang="zh-CN" sz="2000" dirty="0"/>
              <a:t>、</a:t>
            </a:r>
            <a:r>
              <a:rPr lang="zh-CN" altLang="zh-CN" sz="2000" b="1" u="sng" dirty="0">
                <a:solidFill>
                  <a:schemeClr val="accent5"/>
                </a:solidFill>
              </a:rPr>
              <a:t>物质</a:t>
            </a:r>
            <a:r>
              <a:rPr lang="zh-CN" altLang="zh-CN" sz="2000" dirty="0"/>
              <a:t>的创造。</a:t>
            </a:r>
            <a:endParaRPr lang="zh-CN" altLang="zh-CN" sz="2000" dirty="0"/>
          </a:p>
          <a:p>
            <a:pPr marL="342900" indent="-342900">
              <a:lnSpc>
                <a:spcPct val="200000"/>
              </a:lnSpc>
              <a:buFont typeface="+mj-lt"/>
              <a:buAutoNum type="arabicPeriod"/>
            </a:pPr>
            <a:r>
              <a:rPr lang="zh-CN" altLang="en-US" sz="2000" dirty="0" smtClean="0"/>
              <a:t>第一次提出：</a:t>
            </a:r>
            <a:r>
              <a:rPr lang="zh-CN" altLang="zh-CN" sz="2000" dirty="0" smtClean="0"/>
              <a:t>《</a:t>
            </a:r>
            <a:r>
              <a:rPr lang="zh-CN" altLang="zh-CN" sz="2000" b="1" u="sng" dirty="0">
                <a:solidFill>
                  <a:schemeClr val="accent5"/>
                </a:solidFill>
              </a:rPr>
              <a:t>说苑·指武</a:t>
            </a:r>
            <a:r>
              <a:rPr lang="zh-CN" altLang="zh-CN" sz="2000" dirty="0" smtClean="0"/>
              <a:t>》 </a:t>
            </a:r>
            <a:r>
              <a:rPr lang="zh-CN" altLang="zh-CN" sz="2000" dirty="0" smtClean="0">
                <a:latin typeface="方正苏新诗柳楷简体" panose="02000000000000000000" pitchFamily="2" charset="-122"/>
                <a:ea typeface="方正苏新诗柳楷简体" panose="02000000000000000000" pitchFamily="2" charset="-122"/>
              </a:rPr>
              <a:t>“</a:t>
            </a:r>
            <a:r>
              <a:rPr lang="zh-CN" altLang="zh-CN" sz="2000" dirty="0">
                <a:latin typeface="华文楷体" panose="02010600040101010101" charset="-122"/>
                <a:ea typeface="华文楷体" panose="02010600040101010101" charset="-122"/>
              </a:rPr>
              <a:t>凡武之兴，为不服也；文化不改，然后加诛。</a:t>
            </a:r>
            <a:r>
              <a:rPr lang="zh-CN" altLang="zh-CN" sz="2000" dirty="0">
                <a:latin typeface="方正苏新诗柳楷简体" panose="02000000000000000000" pitchFamily="2" charset="-122"/>
                <a:ea typeface="方正苏新诗柳楷简体" panose="02000000000000000000" pitchFamily="2" charset="-122"/>
              </a:rPr>
              <a:t>”</a:t>
            </a:r>
            <a:r>
              <a:rPr lang="zh-CN" altLang="zh-CN" sz="2000" dirty="0"/>
              <a:t>（</a:t>
            </a:r>
            <a:r>
              <a:rPr lang="en-US" altLang="zh-CN" sz="2000" dirty="0"/>
              <a:t>0810</a:t>
            </a:r>
            <a:r>
              <a:rPr lang="zh-CN" altLang="zh-CN" sz="2000" dirty="0"/>
              <a:t>单）</a:t>
            </a:r>
            <a:endParaRPr lang="zh-CN" altLang="zh-CN" sz="2000" dirty="0"/>
          </a:p>
          <a:p>
            <a:pPr marL="342900" indent="-342900">
              <a:lnSpc>
                <a:spcPct val="200000"/>
              </a:lnSpc>
              <a:buFont typeface="+mj-lt"/>
              <a:buAutoNum type="arabicPeriod"/>
            </a:pPr>
            <a:r>
              <a:rPr lang="zh-CN" altLang="zh-CN" sz="2000" dirty="0" smtClean="0"/>
              <a:t>英语</a:t>
            </a:r>
            <a:r>
              <a:rPr lang="zh-CN" altLang="en-US" sz="2000" dirty="0" smtClean="0"/>
              <a:t>：</a:t>
            </a:r>
            <a:r>
              <a:rPr lang="en-US" altLang="zh-CN" sz="2000" b="1" u="sng" dirty="0">
                <a:solidFill>
                  <a:schemeClr val="accent5"/>
                </a:solidFill>
              </a:rPr>
              <a:t>culture</a:t>
            </a:r>
            <a:r>
              <a:rPr lang="zh-CN" altLang="en-US" sz="2000" dirty="0" smtClean="0"/>
              <a:t>（</a:t>
            </a:r>
            <a:r>
              <a:rPr lang="en-US" altLang="zh-CN" sz="2000" dirty="0" smtClean="0"/>
              <a:t>1604</a:t>
            </a:r>
            <a:r>
              <a:rPr lang="zh-CN" altLang="en-US" sz="2000" dirty="0" smtClean="0"/>
              <a:t>、</a:t>
            </a:r>
            <a:r>
              <a:rPr lang="en-US" altLang="zh-CN" sz="2000" dirty="0" smtClean="0"/>
              <a:t>1504</a:t>
            </a:r>
            <a:r>
              <a:rPr lang="zh-CN" altLang="en-US" sz="2000" dirty="0" smtClean="0"/>
              <a:t>单）</a:t>
            </a:r>
            <a:r>
              <a:rPr lang="zh-CN" altLang="en-US" sz="2000" dirty="0" smtClean="0">
                <a:solidFill>
                  <a:srgbClr val="C00000"/>
                </a:solidFill>
              </a:rPr>
              <a:t> </a:t>
            </a:r>
            <a:r>
              <a:rPr lang="zh-CN" altLang="en-US" sz="2000" dirty="0" smtClean="0">
                <a:solidFill>
                  <a:schemeClr val="accent5"/>
                </a:solidFill>
              </a:rPr>
              <a:t>★</a:t>
            </a:r>
            <a:endParaRPr lang="zh-CN" altLang="en-US" sz="2000" dirty="0">
              <a:solidFill>
                <a:schemeClr val="accent5"/>
              </a:solidFill>
            </a:endParaRPr>
          </a:p>
        </p:txBody>
      </p:sp>
      <p:sp>
        <p:nvSpPr>
          <p:cNvPr id="8" name="圆角矩形 7"/>
          <p:cNvSpPr/>
          <p:nvPr/>
        </p:nvSpPr>
        <p:spPr>
          <a:xfrm>
            <a:off x="4660241" y="353212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5"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6"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8"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9"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0"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1" name="矩形 20"/>
          <p:cNvSpPr/>
          <p:nvPr/>
        </p:nvSpPr>
        <p:spPr>
          <a:xfrm>
            <a:off x="0" y="-92025"/>
            <a:ext cx="10659688" cy="460375"/>
          </a:xfrm>
          <a:prstGeom prst="rect">
            <a:avLst/>
          </a:prstGeom>
        </p:spPr>
        <p:txBody>
          <a:bodyPr wrap="square">
            <a:spAutoFit/>
          </a:bodyPr>
          <a:lstStyle/>
          <a:p>
            <a:pPr>
              <a:lnSpc>
                <a:spcPct val="150000"/>
              </a:lnSpc>
            </a:pPr>
            <a:r>
              <a:rPr sz="1600" dirty="0" smtClean="0">
                <a:latin typeface="+mj-ea"/>
                <a:ea typeface="+mj-ea"/>
                <a:sym typeface="+mn-ea"/>
              </a:rPr>
              <a:t>0.1.1一、“文化”名称的来源</a:t>
            </a:r>
            <a:endParaRPr lang="zh-CN" altLang="zh-CN"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真题练习</a:t>
            </a:r>
            <a:endParaRPr lang="zh-CN" altLang="en-US" dirty="0"/>
          </a:p>
        </p:txBody>
      </p:sp>
      <p:sp>
        <p:nvSpPr>
          <p:cNvPr id="3" name="内容占位符 2"/>
          <p:cNvSpPr>
            <a:spLocks noGrp="1"/>
          </p:cNvSpPr>
          <p:nvPr>
            <p:ph idx="1"/>
          </p:nvPr>
        </p:nvSpPr>
        <p:spPr/>
        <p:txBody>
          <a:bodyPr/>
          <a:lstStyle/>
          <a:p>
            <a:r>
              <a:rPr lang="zh-CN" altLang="en-US" dirty="0" smtClean="0"/>
              <a:t>基于</a:t>
            </a:r>
            <a:r>
              <a:rPr lang="zh-CN" altLang="en-US" dirty="0"/>
              <a:t>传统解释，学术界经常把英文的“</a:t>
            </a:r>
            <a:r>
              <a:rPr lang="en-US" altLang="zh-CN" dirty="0"/>
              <a:t>Culture”</a:t>
            </a:r>
            <a:r>
              <a:rPr lang="zh-CN" altLang="en-US" dirty="0"/>
              <a:t>一词对译为（  ） </a:t>
            </a:r>
            <a:endParaRPr lang="zh-CN" altLang="en-US" dirty="0"/>
          </a:p>
          <a:p>
            <a:r>
              <a:rPr lang="en-US" altLang="zh-CN" dirty="0"/>
              <a:t>A</a:t>
            </a:r>
            <a:r>
              <a:rPr lang="en-US" altLang="zh-CN" dirty="0" smtClean="0"/>
              <a:t>.</a:t>
            </a:r>
            <a:r>
              <a:rPr lang="zh-CN" altLang="en-US" dirty="0" smtClean="0"/>
              <a:t>文化   </a:t>
            </a:r>
            <a:endParaRPr lang="zh-CN" altLang="en-US" dirty="0"/>
          </a:p>
          <a:p>
            <a:r>
              <a:rPr lang="en-US" altLang="zh-CN" dirty="0"/>
              <a:t>B</a:t>
            </a:r>
            <a:r>
              <a:rPr lang="en-US" altLang="zh-CN" dirty="0" smtClean="0"/>
              <a:t>.</a:t>
            </a:r>
            <a:r>
              <a:rPr lang="zh-CN" altLang="en-US" dirty="0" smtClean="0"/>
              <a:t>文学</a:t>
            </a:r>
            <a:endParaRPr lang="zh-CN" altLang="en-US" dirty="0"/>
          </a:p>
          <a:p>
            <a:r>
              <a:rPr lang="en-US" altLang="zh-CN" dirty="0"/>
              <a:t>C</a:t>
            </a:r>
            <a:r>
              <a:rPr lang="en-US" altLang="zh-CN" dirty="0" smtClean="0"/>
              <a:t>.</a:t>
            </a:r>
            <a:r>
              <a:rPr lang="zh-CN" altLang="en-US" dirty="0" smtClean="0"/>
              <a:t>修养   </a:t>
            </a:r>
            <a:endParaRPr lang="zh-CN" altLang="en-US" dirty="0"/>
          </a:p>
          <a:p>
            <a:r>
              <a:rPr lang="en-US" altLang="zh-CN" dirty="0"/>
              <a:t>D</a:t>
            </a:r>
            <a:r>
              <a:rPr lang="en-US" altLang="zh-CN" dirty="0" smtClean="0"/>
              <a:t>.</a:t>
            </a:r>
            <a:r>
              <a:rPr lang="zh-CN" altLang="en-US" dirty="0" smtClean="0"/>
              <a:t>教养</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真题练习</a:t>
            </a:r>
            <a:endParaRPr lang="zh-CN" altLang="en-US" dirty="0"/>
          </a:p>
        </p:txBody>
      </p:sp>
      <p:sp>
        <p:nvSpPr>
          <p:cNvPr id="3" name="内容占位符 2"/>
          <p:cNvSpPr>
            <a:spLocks noGrp="1"/>
          </p:cNvSpPr>
          <p:nvPr>
            <p:ph idx="1"/>
          </p:nvPr>
        </p:nvSpPr>
        <p:spPr/>
        <p:txBody>
          <a:bodyPr/>
          <a:lstStyle/>
          <a:p>
            <a:r>
              <a:rPr lang="zh-CN" altLang="en-US" dirty="0" smtClean="0"/>
              <a:t>基于</a:t>
            </a:r>
            <a:r>
              <a:rPr lang="zh-CN" altLang="en-US" dirty="0"/>
              <a:t>传统解释，学术界经常把英文的“</a:t>
            </a:r>
            <a:r>
              <a:rPr lang="en-US" altLang="zh-CN" dirty="0"/>
              <a:t>Culture”</a:t>
            </a:r>
            <a:r>
              <a:rPr lang="zh-CN" altLang="en-US" dirty="0"/>
              <a:t>一词对译为</a:t>
            </a:r>
            <a:r>
              <a:rPr lang="zh-CN" altLang="en-US" dirty="0" smtClean="0"/>
              <a:t>（</a:t>
            </a:r>
            <a:r>
              <a:rPr lang="en-US" altLang="zh-CN" dirty="0" smtClean="0"/>
              <a:t>  A</a:t>
            </a:r>
            <a:r>
              <a:rPr lang="zh-CN" altLang="en-US" dirty="0" smtClean="0"/>
              <a:t>  </a:t>
            </a:r>
            <a:r>
              <a:rPr lang="zh-CN" altLang="en-US" dirty="0"/>
              <a:t>） </a:t>
            </a:r>
            <a:endParaRPr lang="zh-CN" altLang="en-US" dirty="0"/>
          </a:p>
          <a:p>
            <a:r>
              <a:rPr lang="en-US" altLang="zh-CN" dirty="0">
                <a:solidFill>
                  <a:srgbClr val="FF0000"/>
                </a:solidFill>
              </a:rPr>
              <a:t>A</a:t>
            </a:r>
            <a:r>
              <a:rPr lang="en-US" altLang="zh-CN" dirty="0" smtClean="0">
                <a:solidFill>
                  <a:srgbClr val="FF0000"/>
                </a:solidFill>
              </a:rPr>
              <a:t>.</a:t>
            </a:r>
            <a:r>
              <a:rPr lang="zh-CN" altLang="en-US" dirty="0" smtClean="0">
                <a:solidFill>
                  <a:srgbClr val="FF0000"/>
                </a:solidFill>
              </a:rPr>
              <a:t>文化 </a:t>
            </a:r>
            <a:r>
              <a:rPr lang="zh-CN" altLang="en-US" dirty="0" smtClean="0"/>
              <a:t>  </a:t>
            </a:r>
            <a:endParaRPr lang="zh-CN" altLang="en-US" dirty="0"/>
          </a:p>
          <a:p>
            <a:r>
              <a:rPr lang="en-US" altLang="zh-CN" dirty="0"/>
              <a:t>B</a:t>
            </a:r>
            <a:r>
              <a:rPr lang="en-US" altLang="zh-CN" dirty="0" smtClean="0"/>
              <a:t>.</a:t>
            </a:r>
            <a:r>
              <a:rPr lang="zh-CN" altLang="en-US" dirty="0" smtClean="0"/>
              <a:t>文学</a:t>
            </a:r>
            <a:endParaRPr lang="zh-CN" altLang="en-US" dirty="0"/>
          </a:p>
          <a:p>
            <a:r>
              <a:rPr lang="en-US" altLang="zh-CN" dirty="0"/>
              <a:t>C</a:t>
            </a:r>
            <a:r>
              <a:rPr lang="en-US" altLang="zh-CN" dirty="0" smtClean="0"/>
              <a:t>.</a:t>
            </a:r>
            <a:r>
              <a:rPr lang="zh-CN" altLang="en-US" dirty="0" smtClean="0"/>
              <a:t>修养   </a:t>
            </a:r>
            <a:endParaRPr lang="zh-CN" altLang="en-US" dirty="0"/>
          </a:p>
          <a:p>
            <a:r>
              <a:rPr lang="en-US" altLang="zh-CN" dirty="0"/>
              <a:t>D</a:t>
            </a:r>
            <a:r>
              <a:rPr lang="en-US" altLang="zh-CN" dirty="0" smtClean="0"/>
              <a:t>.</a:t>
            </a:r>
            <a:r>
              <a:rPr lang="zh-CN" altLang="en-US" dirty="0" smtClean="0"/>
              <a:t>教养</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真题练习</a:t>
            </a:r>
            <a:endParaRPr lang="zh-CN" altLang="en-US" dirty="0"/>
          </a:p>
        </p:txBody>
      </p:sp>
      <p:sp>
        <p:nvSpPr>
          <p:cNvPr id="3" name="内容占位符 2"/>
          <p:cNvSpPr>
            <a:spLocks noGrp="1"/>
          </p:cNvSpPr>
          <p:nvPr>
            <p:ph idx="1"/>
          </p:nvPr>
        </p:nvSpPr>
        <p:spPr/>
        <p:txBody>
          <a:bodyPr/>
          <a:lstStyle/>
          <a:p>
            <a:r>
              <a:rPr lang="zh-CN" dirty="0"/>
              <a:t>下列关于</a:t>
            </a:r>
            <a:r>
              <a:rPr lang="en-US" altLang="zh-CN" dirty="0"/>
              <a:t>“</a:t>
            </a:r>
            <a:r>
              <a:rPr lang="zh-CN" altLang="en-US" dirty="0"/>
              <a:t>文</a:t>
            </a:r>
            <a:r>
              <a:rPr lang="en-US" altLang="zh-CN" dirty="0"/>
              <a:t>”</a:t>
            </a:r>
            <a:r>
              <a:rPr lang="zh-CN" altLang="en-US" dirty="0"/>
              <a:t>字说法正确的有（  ）</a:t>
            </a:r>
            <a:endParaRPr lang="zh-CN" altLang="en-US" dirty="0"/>
          </a:p>
          <a:p>
            <a:r>
              <a:rPr lang="zh-CN" altLang="en-US" dirty="0"/>
              <a:t>A:“文”的本义是“错画”，即花纹</a:t>
            </a:r>
            <a:endParaRPr lang="zh-CN" altLang="en-US" dirty="0"/>
          </a:p>
          <a:p>
            <a:r>
              <a:rPr lang="zh-CN" altLang="en-US" dirty="0"/>
              <a:t>B:“文”引申为后天形成的品德、修养</a:t>
            </a:r>
            <a:endParaRPr lang="zh-CN" altLang="en-US" dirty="0"/>
          </a:p>
          <a:p>
            <a:r>
              <a:rPr lang="zh-CN" altLang="en-US" dirty="0"/>
              <a:t>C:“文”在政治领域里，引申为“文治教化”</a:t>
            </a:r>
            <a:endParaRPr lang="zh-CN" altLang="en-US" dirty="0"/>
          </a:p>
          <a:p>
            <a:r>
              <a:rPr lang="zh-CN" altLang="en-US" dirty="0"/>
              <a:t>D:“文”字还有“演化”和“分化”的含义</a:t>
            </a:r>
            <a:endParaRPr lang="zh-CN" altLang="en-US" dirty="0"/>
          </a:p>
          <a:p>
            <a:r>
              <a:rPr lang="zh-CN" altLang="en-US" dirty="0"/>
              <a:t>E:中国古代对“文”的认识还反映在对天文和人文的区分上</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真题练习</a:t>
            </a:r>
            <a:endParaRPr lang="zh-CN" altLang="en-US" dirty="0"/>
          </a:p>
        </p:txBody>
      </p:sp>
      <p:sp>
        <p:nvSpPr>
          <p:cNvPr id="3" name="内容占位符 2"/>
          <p:cNvSpPr>
            <a:spLocks noGrp="1"/>
          </p:cNvSpPr>
          <p:nvPr>
            <p:ph idx="1"/>
          </p:nvPr>
        </p:nvSpPr>
        <p:spPr/>
        <p:txBody>
          <a:bodyPr/>
          <a:lstStyle/>
          <a:p>
            <a:r>
              <a:rPr lang="zh-CN" dirty="0"/>
              <a:t>下列关于</a:t>
            </a:r>
            <a:r>
              <a:rPr lang="en-US" altLang="zh-CN" dirty="0"/>
              <a:t>“</a:t>
            </a:r>
            <a:r>
              <a:rPr lang="zh-CN" altLang="en-US" dirty="0"/>
              <a:t>文</a:t>
            </a:r>
            <a:r>
              <a:rPr lang="en-US" altLang="zh-CN" dirty="0"/>
              <a:t>”</a:t>
            </a:r>
            <a:r>
              <a:rPr lang="zh-CN" altLang="en-US" dirty="0"/>
              <a:t>字说法正确的有（  ）</a:t>
            </a:r>
            <a:endParaRPr lang="zh-CN" altLang="en-US" dirty="0"/>
          </a:p>
          <a:p>
            <a:r>
              <a:rPr lang="zh-CN" altLang="en-US" b="1" dirty="0">
                <a:solidFill>
                  <a:srgbClr val="FF0000"/>
                </a:solidFill>
              </a:rPr>
              <a:t>A:“文”的本义是“错画”，即花纹</a:t>
            </a:r>
            <a:endParaRPr lang="zh-CN" altLang="en-US" b="1" dirty="0">
              <a:solidFill>
                <a:srgbClr val="FF0000"/>
              </a:solidFill>
            </a:endParaRPr>
          </a:p>
          <a:p>
            <a:r>
              <a:rPr lang="zh-CN" altLang="en-US" b="1" dirty="0">
                <a:solidFill>
                  <a:srgbClr val="FF0000"/>
                </a:solidFill>
              </a:rPr>
              <a:t>B:“文”引申为后天形成的品德、修养</a:t>
            </a:r>
            <a:endParaRPr lang="zh-CN" altLang="en-US" b="1" dirty="0">
              <a:solidFill>
                <a:srgbClr val="FF0000"/>
              </a:solidFill>
            </a:endParaRPr>
          </a:p>
          <a:p>
            <a:r>
              <a:rPr lang="zh-CN" altLang="en-US" b="1" dirty="0">
                <a:solidFill>
                  <a:srgbClr val="FF0000"/>
                </a:solidFill>
              </a:rPr>
              <a:t>C:“文”在政治领域里，引申为“文治教化”</a:t>
            </a:r>
            <a:endParaRPr lang="zh-CN" altLang="en-US" dirty="0"/>
          </a:p>
          <a:p>
            <a:r>
              <a:rPr lang="zh-CN" altLang="en-US" dirty="0"/>
              <a:t>D:“文”字还有“演化”和“分化”的含义</a:t>
            </a:r>
            <a:endParaRPr lang="zh-CN" altLang="en-US" dirty="0"/>
          </a:p>
          <a:p>
            <a:r>
              <a:rPr lang="zh-CN" altLang="en-US" b="1" dirty="0">
                <a:solidFill>
                  <a:srgbClr val="FF0000"/>
                </a:solidFill>
              </a:rPr>
              <a:t>E:中国古代对“文”的认识还反映在对天文和人文的区分上</a:t>
            </a:r>
            <a:endParaRPr lang="zh-CN" altLang="en-US" b="1" dirty="0">
              <a:solidFill>
                <a:srgbClr val="FF0000"/>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教材信息</a:t>
            </a:r>
            <a:endParaRPr lang="zh-CN" altLang="en-US" dirty="0"/>
          </a:p>
        </p:txBody>
      </p:sp>
      <p:sp>
        <p:nvSpPr>
          <p:cNvPr id="3" name="内容占位符 2"/>
          <p:cNvSpPr>
            <a:spLocks noGrp="1"/>
          </p:cNvSpPr>
          <p:nvPr>
            <p:ph idx="1"/>
          </p:nvPr>
        </p:nvSpPr>
        <p:spPr>
          <a:xfrm>
            <a:off x="4771049" y="1226974"/>
            <a:ext cx="6815926" cy="4688616"/>
          </a:xfrm>
        </p:spPr>
        <p:txBody>
          <a:bodyPr>
            <a:normAutofit/>
          </a:bodyPr>
          <a:lstStyle/>
          <a:p>
            <a:pPr>
              <a:lnSpc>
                <a:spcPct val="160000"/>
              </a:lnSpc>
            </a:pPr>
            <a:r>
              <a:rPr lang="en-US" altLang="zh-CN" sz="2400" dirty="0" smtClean="0">
                <a:latin typeface="方正清刻本悦宋简体" panose="02000000000000000000" pitchFamily="2" charset="-122"/>
                <a:ea typeface="方正清刻本悦宋简体" panose="02000000000000000000" pitchFamily="2" charset="-122"/>
              </a:rPr>
              <a:t>《</a:t>
            </a:r>
            <a:r>
              <a:rPr lang="zh-CN" altLang="en-US" sz="2400" dirty="0" smtClean="0">
                <a:latin typeface="方正清刻本悦宋简体" panose="02000000000000000000" pitchFamily="2" charset="-122"/>
                <a:ea typeface="方正清刻本悦宋简体" panose="02000000000000000000" pitchFamily="2" charset="-122"/>
              </a:rPr>
              <a:t>中国文化概论</a:t>
            </a:r>
            <a:r>
              <a:rPr lang="en-US" altLang="zh-CN" sz="2400" dirty="0" smtClean="0">
                <a:latin typeface="方正清刻本悦宋简体" panose="02000000000000000000" pitchFamily="2" charset="-122"/>
                <a:ea typeface="方正清刻本悦宋简体" panose="02000000000000000000" pitchFamily="2" charset="-122"/>
              </a:rPr>
              <a:t>》</a:t>
            </a:r>
            <a:endParaRPr lang="en-US" altLang="zh-CN" sz="2400" dirty="0" smtClean="0">
              <a:latin typeface="方正清刻本悦宋简体" panose="02000000000000000000" pitchFamily="2" charset="-122"/>
              <a:ea typeface="方正清刻本悦宋简体" panose="02000000000000000000" pitchFamily="2" charset="-122"/>
            </a:endParaRPr>
          </a:p>
          <a:p>
            <a:pPr marL="285750" indent="-285750">
              <a:lnSpc>
                <a:spcPct val="160000"/>
              </a:lnSpc>
              <a:buFont typeface="Arial" panose="020B0604020202090204" pitchFamily="34" charset="0"/>
              <a:buChar char="•"/>
            </a:pPr>
            <a:r>
              <a:rPr lang="zh-CN" altLang="en-US" sz="2000" dirty="0" smtClean="0"/>
              <a:t>搜索方式：</a:t>
            </a:r>
            <a:r>
              <a:rPr lang="zh-CN" altLang="en-US" b="1" dirty="0">
                <a:solidFill>
                  <a:srgbClr val="C00000"/>
                </a:solidFill>
              </a:rPr>
              <a:t>自考 中国文化概论  </a:t>
            </a:r>
            <a:r>
              <a:rPr lang="en-US" altLang="zh-CN" b="1" dirty="0">
                <a:solidFill>
                  <a:srgbClr val="C00000"/>
                </a:solidFill>
              </a:rPr>
              <a:t>2015</a:t>
            </a:r>
            <a:r>
              <a:rPr lang="zh-CN" altLang="en-US" b="1" dirty="0">
                <a:solidFill>
                  <a:srgbClr val="C00000"/>
                </a:solidFill>
              </a:rPr>
              <a:t>版</a:t>
            </a:r>
            <a:endParaRPr lang="en-US" altLang="zh-CN" b="1" dirty="0">
              <a:solidFill>
                <a:srgbClr val="C00000"/>
              </a:solidFill>
            </a:endParaRPr>
          </a:p>
          <a:p>
            <a:pPr marL="285750" indent="-285750">
              <a:lnSpc>
                <a:spcPct val="160000"/>
              </a:lnSpc>
              <a:buFont typeface="Arial" panose="020B0604020202090204" pitchFamily="34" charset="0"/>
              <a:buChar char="•"/>
            </a:pPr>
            <a:r>
              <a:rPr lang="zh-CN" altLang="en-US" sz="2000" dirty="0" smtClean="0"/>
              <a:t>课程代码：</a:t>
            </a:r>
            <a:r>
              <a:rPr lang="en-US" altLang="zh-CN" sz="2000" dirty="0" smtClean="0"/>
              <a:t>00321</a:t>
            </a:r>
            <a:endParaRPr lang="en-US" altLang="zh-CN" sz="2000" dirty="0" smtClean="0"/>
          </a:p>
          <a:p>
            <a:pPr marL="285750" indent="-285750">
              <a:lnSpc>
                <a:spcPct val="160000"/>
              </a:lnSpc>
              <a:buFont typeface="Arial" panose="020B0604020202090204" pitchFamily="34" charset="0"/>
              <a:buChar char="•"/>
            </a:pPr>
            <a:r>
              <a:rPr lang="zh-CN" altLang="en-US" dirty="0" smtClean="0"/>
              <a:t>题型（共</a:t>
            </a:r>
            <a:r>
              <a:rPr lang="en-US" altLang="zh-CN" dirty="0" smtClean="0"/>
              <a:t>100</a:t>
            </a:r>
            <a:r>
              <a:rPr lang="zh-CN" altLang="en-US" dirty="0" smtClean="0"/>
              <a:t>分，</a:t>
            </a:r>
            <a:r>
              <a:rPr lang="en-US" altLang="zh-CN" dirty="0" smtClean="0"/>
              <a:t>48</a:t>
            </a:r>
            <a:r>
              <a:rPr lang="zh-CN" altLang="en-US" dirty="0" smtClean="0"/>
              <a:t>道题）</a:t>
            </a:r>
            <a:endParaRPr lang="en-US" altLang="zh-CN" dirty="0" smtClean="0"/>
          </a:p>
          <a:p>
            <a:pPr marL="971550" lvl="1" indent="-285750">
              <a:lnSpc>
                <a:spcPct val="160000"/>
              </a:lnSpc>
              <a:spcBef>
                <a:spcPts val="0"/>
              </a:spcBef>
            </a:pPr>
            <a:r>
              <a:rPr lang="zh-CN" altLang="en-US" sz="2000" dirty="0"/>
              <a:t>单选题：</a:t>
            </a:r>
            <a:r>
              <a:rPr lang="en-US" altLang="zh-CN" sz="2000" dirty="0"/>
              <a:t>30</a:t>
            </a:r>
            <a:r>
              <a:rPr lang="zh-CN" altLang="en-US" sz="2000" dirty="0"/>
              <a:t>题，每题</a:t>
            </a:r>
            <a:r>
              <a:rPr lang="en-US" altLang="zh-CN" sz="2000" dirty="0"/>
              <a:t>1</a:t>
            </a:r>
            <a:r>
              <a:rPr lang="zh-CN" altLang="en-US" sz="2000" dirty="0"/>
              <a:t>分，共</a:t>
            </a:r>
            <a:r>
              <a:rPr lang="en-US" altLang="zh-CN" sz="2000" dirty="0"/>
              <a:t>30</a:t>
            </a:r>
            <a:r>
              <a:rPr lang="zh-CN" altLang="en-US" sz="2000" dirty="0"/>
              <a:t>分</a:t>
            </a:r>
            <a:endParaRPr lang="en-US" altLang="zh-CN" sz="2000" dirty="0"/>
          </a:p>
          <a:p>
            <a:pPr marL="971550" lvl="1" indent="-285750">
              <a:lnSpc>
                <a:spcPct val="160000"/>
              </a:lnSpc>
              <a:spcBef>
                <a:spcPts val="0"/>
              </a:spcBef>
            </a:pPr>
            <a:r>
              <a:rPr lang="zh-CN" altLang="en-US" sz="2000" dirty="0"/>
              <a:t>多</a:t>
            </a:r>
            <a:r>
              <a:rPr lang="zh-CN" altLang="en-US" sz="2000" dirty="0" smtClean="0"/>
              <a:t>选题：</a:t>
            </a:r>
            <a:r>
              <a:rPr lang="en-US" altLang="zh-CN" sz="2000" dirty="0" smtClean="0"/>
              <a:t>5</a:t>
            </a:r>
            <a:r>
              <a:rPr lang="zh-CN" altLang="en-US" sz="2000" dirty="0" smtClean="0"/>
              <a:t>题，每题</a:t>
            </a:r>
            <a:r>
              <a:rPr lang="en-US" altLang="zh-CN" sz="2000" dirty="0" smtClean="0"/>
              <a:t>2</a:t>
            </a:r>
            <a:r>
              <a:rPr lang="zh-CN" altLang="en-US" sz="2000" dirty="0" smtClean="0"/>
              <a:t>分，共</a:t>
            </a:r>
            <a:r>
              <a:rPr lang="en-US" altLang="zh-CN" sz="2000" dirty="0" smtClean="0"/>
              <a:t>10</a:t>
            </a:r>
            <a:r>
              <a:rPr lang="zh-CN" altLang="en-US" sz="2000" dirty="0" smtClean="0"/>
              <a:t>分</a:t>
            </a:r>
            <a:endParaRPr lang="en-US" altLang="zh-CN" sz="2000" dirty="0" smtClean="0"/>
          </a:p>
          <a:p>
            <a:pPr marL="971550" lvl="1" indent="-285750">
              <a:lnSpc>
                <a:spcPct val="160000"/>
              </a:lnSpc>
              <a:spcBef>
                <a:spcPts val="0"/>
              </a:spcBef>
            </a:pPr>
            <a:r>
              <a:rPr lang="zh-CN" altLang="en-US" sz="2000" dirty="0"/>
              <a:t>名词解释</a:t>
            </a:r>
            <a:r>
              <a:rPr lang="zh-CN" altLang="en-US" sz="2000" dirty="0" smtClean="0"/>
              <a:t>题：</a:t>
            </a:r>
            <a:r>
              <a:rPr lang="en-US" altLang="zh-CN" sz="2000" dirty="0" smtClean="0"/>
              <a:t>5</a:t>
            </a:r>
            <a:r>
              <a:rPr lang="zh-CN" altLang="en-US" sz="2000" dirty="0" smtClean="0"/>
              <a:t>题，每题</a:t>
            </a:r>
            <a:r>
              <a:rPr lang="en-US" altLang="zh-CN" sz="2000" dirty="0" smtClean="0"/>
              <a:t>2</a:t>
            </a:r>
            <a:r>
              <a:rPr lang="zh-CN" altLang="en-US" sz="2000" dirty="0" smtClean="0"/>
              <a:t>分，共</a:t>
            </a:r>
            <a:r>
              <a:rPr lang="en-US" altLang="zh-CN" sz="2000" dirty="0" smtClean="0"/>
              <a:t>10</a:t>
            </a:r>
            <a:r>
              <a:rPr lang="zh-CN" altLang="en-US" sz="2000" dirty="0" smtClean="0"/>
              <a:t>分</a:t>
            </a:r>
            <a:endParaRPr lang="en-US" altLang="zh-CN" sz="2000" dirty="0" smtClean="0"/>
          </a:p>
          <a:p>
            <a:pPr marL="971550" lvl="1" indent="-285750">
              <a:lnSpc>
                <a:spcPct val="160000"/>
              </a:lnSpc>
              <a:spcBef>
                <a:spcPts val="0"/>
              </a:spcBef>
            </a:pPr>
            <a:r>
              <a:rPr lang="zh-CN" altLang="en-US" sz="2000" dirty="0"/>
              <a:t>简答题</a:t>
            </a:r>
            <a:r>
              <a:rPr lang="zh-CN" altLang="en-US" sz="2000" dirty="0" smtClean="0"/>
              <a:t>：</a:t>
            </a:r>
            <a:r>
              <a:rPr lang="en-US" altLang="zh-CN" sz="2000" dirty="0"/>
              <a:t>6</a:t>
            </a:r>
            <a:r>
              <a:rPr lang="zh-CN" altLang="en-US" sz="2000" dirty="0" smtClean="0"/>
              <a:t>题</a:t>
            </a:r>
            <a:r>
              <a:rPr lang="zh-CN" altLang="en-US" sz="2000" dirty="0"/>
              <a:t>，每</a:t>
            </a:r>
            <a:r>
              <a:rPr lang="zh-CN" altLang="en-US" sz="2000" dirty="0" smtClean="0"/>
              <a:t>题</a:t>
            </a:r>
            <a:r>
              <a:rPr lang="en-US" altLang="zh-CN" sz="2000" dirty="0"/>
              <a:t>5</a:t>
            </a:r>
            <a:r>
              <a:rPr lang="zh-CN" altLang="en-US" sz="2000" dirty="0" smtClean="0"/>
              <a:t>分</a:t>
            </a:r>
            <a:r>
              <a:rPr lang="zh-CN" altLang="en-US" sz="2000" dirty="0"/>
              <a:t>，共</a:t>
            </a:r>
            <a:r>
              <a:rPr lang="en-US" altLang="zh-CN" sz="2000" dirty="0"/>
              <a:t>30</a:t>
            </a:r>
            <a:r>
              <a:rPr lang="zh-CN" altLang="en-US" sz="2000" dirty="0"/>
              <a:t>分</a:t>
            </a:r>
            <a:endParaRPr lang="zh-CN" altLang="en-US" sz="2000" dirty="0"/>
          </a:p>
          <a:p>
            <a:pPr marL="971550" lvl="1" indent="-285750">
              <a:lnSpc>
                <a:spcPct val="160000"/>
              </a:lnSpc>
              <a:spcBef>
                <a:spcPts val="0"/>
              </a:spcBef>
            </a:pPr>
            <a:r>
              <a:rPr lang="zh-CN" altLang="en-US" sz="2000" dirty="0"/>
              <a:t>论述</a:t>
            </a:r>
            <a:r>
              <a:rPr lang="zh-CN" altLang="en-US" sz="2000" dirty="0" smtClean="0"/>
              <a:t>题</a:t>
            </a:r>
            <a:r>
              <a:rPr lang="zh-CN" altLang="en-US" sz="2000" dirty="0"/>
              <a:t>：</a:t>
            </a:r>
            <a:r>
              <a:rPr lang="en-US" altLang="zh-CN" sz="2000" dirty="0" smtClean="0"/>
              <a:t>2</a:t>
            </a:r>
            <a:r>
              <a:rPr lang="zh-CN" altLang="en-US" sz="2000" dirty="0" smtClean="0"/>
              <a:t>题，</a:t>
            </a:r>
            <a:r>
              <a:rPr lang="zh-CN" altLang="en-US" sz="2000" dirty="0"/>
              <a:t>每题</a:t>
            </a:r>
            <a:r>
              <a:rPr lang="en-US" altLang="zh-CN" sz="2000" dirty="0"/>
              <a:t>10</a:t>
            </a:r>
            <a:r>
              <a:rPr lang="zh-CN" altLang="en-US" sz="2000" dirty="0"/>
              <a:t>分，共</a:t>
            </a:r>
            <a:r>
              <a:rPr lang="en-US" altLang="zh-CN" sz="2000" dirty="0"/>
              <a:t>20</a:t>
            </a:r>
            <a:r>
              <a:rPr lang="zh-CN" altLang="en-US" sz="2000" dirty="0" smtClean="0"/>
              <a:t>分</a:t>
            </a:r>
            <a:endParaRPr lang="en-US" altLang="zh-CN" sz="2000" dirty="0"/>
          </a:p>
        </p:txBody>
      </p:sp>
      <p:sp>
        <p:nvSpPr>
          <p:cNvPr id="5" name="灯片编号占位符 4"/>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7" name="图片 5122" descr="1311187532-1_w"/>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0074" r="10580"/>
          <a:stretch>
            <a:fillRect/>
          </a:stretch>
        </p:blipFill>
        <p:spPr bwMode="auto">
          <a:xfrm>
            <a:off x="838200" y="1443694"/>
            <a:ext cx="3376353" cy="4255177"/>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真题练习</a:t>
            </a:r>
            <a:endParaRPr lang="zh-CN" altLang="en-US" dirty="0"/>
          </a:p>
        </p:txBody>
      </p:sp>
      <p:sp>
        <p:nvSpPr>
          <p:cNvPr id="3" name="内容占位符 2"/>
          <p:cNvSpPr>
            <a:spLocks noGrp="1"/>
          </p:cNvSpPr>
          <p:nvPr>
            <p:ph idx="1"/>
          </p:nvPr>
        </p:nvSpPr>
        <p:spPr/>
        <p:txBody>
          <a:bodyPr/>
          <a:lstStyle/>
          <a:p>
            <a:r>
              <a:rPr dirty="0"/>
              <a:t>“凡武之兴，为不服也；文化不改，然后加诛”出自（）</a:t>
            </a:r>
            <a:endParaRPr dirty="0"/>
          </a:p>
          <a:p>
            <a:r>
              <a:rPr dirty="0"/>
              <a:t>A:《说苑·指武》</a:t>
            </a:r>
            <a:endParaRPr dirty="0"/>
          </a:p>
          <a:p>
            <a:r>
              <a:rPr dirty="0"/>
              <a:t>B:《礼记·中庸》</a:t>
            </a:r>
            <a:endParaRPr dirty="0"/>
          </a:p>
          <a:p>
            <a:r>
              <a:rPr dirty="0"/>
              <a:t>C:《论语·雍也》</a:t>
            </a:r>
            <a:endParaRPr dirty="0"/>
          </a:p>
          <a:p>
            <a:r>
              <a:rPr dirty="0"/>
              <a:t>D:《荀子·不苟》</a:t>
            </a:r>
            <a:endParaRPr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真题练习</a:t>
            </a:r>
            <a:endParaRPr lang="zh-CN" altLang="en-US" dirty="0"/>
          </a:p>
        </p:txBody>
      </p:sp>
      <p:sp>
        <p:nvSpPr>
          <p:cNvPr id="3" name="内容占位符 2"/>
          <p:cNvSpPr>
            <a:spLocks noGrp="1"/>
          </p:cNvSpPr>
          <p:nvPr>
            <p:ph idx="1"/>
          </p:nvPr>
        </p:nvSpPr>
        <p:spPr/>
        <p:txBody>
          <a:bodyPr/>
          <a:lstStyle/>
          <a:p>
            <a:r>
              <a:rPr dirty="0"/>
              <a:t>“凡武之兴，为不服也；文化不改，然后加诛”出自（）</a:t>
            </a:r>
            <a:endParaRPr dirty="0"/>
          </a:p>
          <a:p>
            <a:r>
              <a:rPr b="1" dirty="0">
                <a:solidFill>
                  <a:srgbClr val="FF0000"/>
                </a:solidFill>
              </a:rPr>
              <a:t>A:《说苑·指武》</a:t>
            </a:r>
            <a:endParaRPr dirty="0"/>
          </a:p>
          <a:p>
            <a:r>
              <a:rPr dirty="0"/>
              <a:t>B:《礼记·中庸》</a:t>
            </a:r>
            <a:endParaRPr dirty="0"/>
          </a:p>
          <a:p>
            <a:r>
              <a:rPr dirty="0"/>
              <a:t>C:《论语·雍也》</a:t>
            </a:r>
            <a:endParaRPr dirty="0"/>
          </a:p>
          <a:p>
            <a:r>
              <a:rPr dirty="0"/>
              <a:t>D:《荀子·不苟》</a:t>
            </a:r>
            <a:endParaRPr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真题练习</a:t>
            </a:r>
            <a:endParaRPr lang="zh-CN" altLang="en-US" dirty="0"/>
          </a:p>
        </p:txBody>
      </p:sp>
      <p:sp>
        <p:nvSpPr>
          <p:cNvPr id="3" name="内容占位符 2"/>
          <p:cNvSpPr>
            <a:spLocks noGrp="1"/>
          </p:cNvSpPr>
          <p:nvPr>
            <p:ph idx="1"/>
          </p:nvPr>
        </p:nvSpPr>
        <p:spPr/>
        <p:txBody>
          <a:bodyPr>
            <a:normAutofit/>
          </a:bodyPr>
          <a:lstStyle/>
          <a:p>
            <a:r>
              <a:rPr dirty="0"/>
              <a:t>“文质彬彬，然后君子。”这段文字出自（ ）</a:t>
            </a:r>
            <a:endParaRPr dirty="0"/>
          </a:p>
          <a:p>
            <a:endParaRPr dirty="0"/>
          </a:p>
          <a:p>
            <a:r>
              <a:rPr dirty="0"/>
              <a:t>A:《礼记·中庸》</a:t>
            </a:r>
            <a:endParaRPr dirty="0"/>
          </a:p>
          <a:p>
            <a:r>
              <a:rPr dirty="0"/>
              <a:t>B:《论语·雍也》</a:t>
            </a:r>
            <a:endParaRPr dirty="0"/>
          </a:p>
          <a:p>
            <a:r>
              <a:rPr dirty="0"/>
              <a:t>C:《说苑·指武》</a:t>
            </a:r>
            <a:endParaRPr dirty="0"/>
          </a:p>
          <a:p>
            <a:r>
              <a:rPr dirty="0"/>
              <a:t>D:《周礼》</a:t>
            </a:r>
            <a:endParaRPr dirty="0"/>
          </a:p>
          <a:p>
            <a:endParaRPr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真题练习</a:t>
            </a:r>
            <a:endParaRPr lang="zh-CN" altLang="en-US" dirty="0"/>
          </a:p>
        </p:txBody>
      </p:sp>
      <p:sp>
        <p:nvSpPr>
          <p:cNvPr id="3" name="内容占位符 2"/>
          <p:cNvSpPr>
            <a:spLocks noGrp="1"/>
          </p:cNvSpPr>
          <p:nvPr>
            <p:ph idx="1"/>
          </p:nvPr>
        </p:nvSpPr>
        <p:spPr/>
        <p:txBody>
          <a:bodyPr>
            <a:normAutofit/>
          </a:bodyPr>
          <a:lstStyle/>
          <a:p>
            <a:r>
              <a:rPr dirty="0"/>
              <a:t>“文质彬彬，然后君子。”这段文字出自（ ）</a:t>
            </a:r>
            <a:endParaRPr dirty="0"/>
          </a:p>
          <a:p>
            <a:endParaRPr dirty="0"/>
          </a:p>
          <a:p>
            <a:r>
              <a:rPr dirty="0"/>
              <a:t>A:《礼记·中庸》</a:t>
            </a:r>
            <a:endParaRPr dirty="0"/>
          </a:p>
          <a:p>
            <a:r>
              <a:rPr b="1" dirty="0">
                <a:solidFill>
                  <a:srgbClr val="FF0000"/>
                </a:solidFill>
              </a:rPr>
              <a:t>B:《论语·雍也》</a:t>
            </a:r>
            <a:endParaRPr dirty="0"/>
          </a:p>
          <a:p>
            <a:r>
              <a:rPr dirty="0"/>
              <a:t>C:《说苑·指武》</a:t>
            </a:r>
            <a:endParaRPr dirty="0"/>
          </a:p>
          <a:p>
            <a:r>
              <a:rPr dirty="0"/>
              <a:t>D:《周礼》</a:t>
            </a:r>
            <a:endParaRPr dirty="0"/>
          </a:p>
          <a:p>
            <a:endParaRPr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8" name="文本框 7"/>
          <p:cNvSpPr txBox="1"/>
          <p:nvPr/>
        </p:nvSpPr>
        <p:spPr>
          <a:xfrm>
            <a:off x="838200" y="1251558"/>
            <a:ext cx="3510280" cy="646331"/>
          </a:xfrm>
          <a:prstGeom prst="rect">
            <a:avLst/>
          </a:prstGeom>
          <a:noFill/>
        </p:spPr>
        <p:txBody>
          <a:bodyPr wrap="square" rtlCol="0">
            <a:spAutoFit/>
          </a:bodyPr>
          <a:lstStyle/>
          <a:p>
            <a:pPr>
              <a:lnSpc>
                <a:spcPct val="150000"/>
              </a:lnSpc>
            </a:pPr>
            <a:r>
              <a:rPr lang="en-US" altLang="zh-CN" sz="2400" dirty="0" smtClean="0">
                <a:latin typeface="+mj-ea"/>
                <a:ea typeface="+mj-ea"/>
              </a:rPr>
              <a:t>0.1.2</a:t>
            </a:r>
            <a:r>
              <a:rPr lang="zh-CN" altLang="en-US" sz="2400" dirty="0" smtClean="0">
                <a:latin typeface="+mj-ea"/>
                <a:ea typeface="+mj-ea"/>
              </a:rPr>
              <a:t>：什么叫做文化？</a:t>
            </a:r>
            <a:endParaRPr lang="zh-CN" altLang="en-US" sz="2400" dirty="0" smtClean="0">
              <a:latin typeface="+mj-ea"/>
              <a:ea typeface="+mj-ea"/>
            </a:endParaRPr>
          </a:p>
        </p:txBody>
      </p:sp>
      <p:sp>
        <p:nvSpPr>
          <p:cNvPr id="13"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4"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pic>
        <p:nvPicPr>
          <p:cNvPr id="3" name="图片 2"/>
          <p:cNvPicPr>
            <a:picLocks noChangeAspect="1"/>
          </p:cNvPicPr>
          <p:nvPr/>
        </p:nvPicPr>
        <p:blipFill>
          <a:blip r:embed="rId1"/>
          <a:stretch>
            <a:fillRect/>
          </a:stretch>
        </p:blipFill>
        <p:spPr>
          <a:xfrm>
            <a:off x="-101600" y="2313305"/>
            <a:ext cx="12293600" cy="223075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8" name="文本框 7"/>
          <p:cNvSpPr txBox="1"/>
          <p:nvPr/>
        </p:nvSpPr>
        <p:spPr>
          <a:xfrm>
            <a:off x="838200" y="1251558"/>
            <a:ext cx="3510280" cy="646331"/>
          </a:xfrm>
          <a:prstGeom prst="rect">
            <a:avLst/>
          </a:prstGeom>
          <a:noFill/>
        </p:spPr>
        <p:txBody>
          <a:bodyPr wrap="square" rtlCol="0">
            <a:spAutoFit/>
          </a:bodyPr>
          <a:lstStyle/>
          <a:p>
            <a:pPr>
              <a:lnSpc>
                <a:spcPct val="150000"/>
              </a:lnSpc>
            </a:pPr>
            <a:r>
              <a:rPr lang="en-US" altLang="zh-CN" sz="2400" dirty="0" smtClean="0">
                <a:latin typeface="+mj-ea"/>
                <a:ea typeface="+mj-ea"/>
              </a:rPr>
              <a:t>0.1.2</a:t>
            </a:r>
            <a:r>
              <a:rPr lang="zh-CN" altLang="en-US" sz="2400" dirty="0" smtClean="0">
                <a:latin typeface="+mj-ea"/>
                <a:ea typeface="+mj-ea"/>
              </a:rPr>
              <a:t>：什么叫做文化？</a:t>
            </a:r>
            <a:endParaRPr lang="zh-CN" altLang="en-US" sz="2400" dirty="0" smtClean="0">
              <a:latin typeface="+mj-ea"/>
              <a:ea typeface="+mj-ea"/>
            </a:endParaRPr>
          </a:p>
        </p:txBody>
      </p:sp>
      <p:sp>
        <p:nvSpPr>
          <p:cNvPr id="13"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4"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pic>
        <p:nvPicPr>
          <p:cNvPr id="5" name="图片 4"/>
          <p:cNvPicPr>
            <a:picLocks noChangeAspect="1"/>
          </p:cNvPicPr>
          <p:nvPr/>
        </p:nvPicPr>
        <p:blipFill>
          <a:blip r:embed="rId1"/>
          <a:stretch>
            <a:fillRect/>
          </a:stretch>
        </p:blipFill>
        <p:spPr>
          <a:xfrm>
            <a:off x="-127635" y="2329180"/>
            <a:ext cx="12319635" cy="21996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8" name="文本框 7"/>
          <p:cNvSpPr txBox="1"/>
          <p:nvPr/>
        </p:nvSpPr>
        <p:spPr>
          <a:xfrm>
            <a:off x="838200" y="1251558"/>
            <a:ext cx="3510280" cy="646331"/>
          </a:xfrm>
          <a:prstGeom prst="rect">
            <a:avLst/>
          </a:prstGeom>
          <a:noFill/>
        </p:spPr>
        <p:txBody>
          <a:bodyPr wrap="square" rtlCol="0">
            <a:spAutoFit/>
          </a:bodyPr>
          <a:lstStyle/>
          <a:p>
            <a:pPr>
              <a:lnSpc>
                <a:spcPct val="150000"/>
              </a:lnSpc>
            </a:pPr>
            <a:r>
              <a:rPr lang="en-US" altLang="zh-CN" sz="2400" dirty="0" smtClean="0">
                <a:latin typeface="+mj-ea"/>
                <a:ea typeface="+mj-ea"/>
              </a:rPr>
              <a:t>0.1.2</a:t>
            </a:r>
            <a:r>
              <a:rPr lang="zh-CN" altLang="en-US" sz="2400" dirty="0" smtClean="0">
                <a:latin typeface="+mj-ea"/>
                <a:ea typeface="+mj-ea"/>
              </a:rPr>
              <a:t>：什么叫做文化？</a:t>
            </a:r>
            <a:endParaRPr lang="zh-CN" altLang="en-US" sz="2400" dirty="0" smtClean="0">
              <a:latin typeface="+mj-ea"/>
              <a:ea typeface="+mj-ea"/>
            </a:endParaRPr>
          </a:p>
        </p:txBody>
      </p:sp>
      <p:pic>
        <p:nvPicPr>
          <p:cNvPr id="20" name="图片 19"/>
          <p:cNvPicPr>
            <a:picLocks noChangeAspect="1"/>
          </p:cNvPicPr>
          <p:nvPr/>
        </p:nvPicPr>
        <p:blipFill>
          <a:blip r:embed="rId1"/>
          <a:stretch>
            <a:fillRect/>
          </a:stretch>
        </p:blipFill>
        <p:spPr>
          <a:xfrm>
            <a:off x="938375" y="1977043"/>
            <a:ext cx="4907705" cy="2682472"/>
          </a:xfrm>
          <a:prstGeom prst="rect">
            <a:avLst/>
          </a:prstGeom>
        </p:spPr>
      </p:pic>
      <p:pic>
        <p:nvPicPr>
          <p:cNvPr id="21" name="图片 20"/>
          <p:cNvPicPr>
            <a:picLocks noChangeAspect="1"/>
          </p:cNvPicPr>
          <p:nvPr/>
        </p:nvPicPr>
        <p:blipFill>
          <a:blip r:embed="rId2"/>
          <a:stretch>
            <a:fillRect/>
          </a:stretch>
        </p:blipFill>
        <p:spPr>
          <a:xfrm>
            <a:off x="6446095" y="1977043"/>
            <a:ext cx="4907705" cy="2682472"/>
          </a:xfrm>
          <a:prstGeom prst="rect">
            <a:avLst/>
          </a:prstGeom>
        </p:spPr>
      </p:pic>
      <p:sp>
        <p:nvSpPr>
          <p:cNvPr id="22" name="文本框 21"/>
          <p:cNvSpPr txBox="1"/>
          <p:nvPr/>
        </p:nvSpPr>
        <p:spPr>
          <a:xfrm>
            <a:off x="2234738" y="4900817"/>
            <a:ext cx="1998134" cy="1015663"/>
          </a:xfrm>
          <a:prstGeom prst="rect">
            <a:avLst/>
          </a:prstGeom>
          <a:noFill/>
        </p:spPr>
        <p:txBody>
          <a:bodyPr wrap="square" rtlCol="0">
            <a:spAutoFit/>
          </a:bodyPr>
          <a:lstStyle/>
          <a:p>
            <a:pPr algn="ctr">
              <a:lnSpc>
                <a:spcPct val="150000"/>
              </a:lnSpc>
            </a:pPr>
            <a:r>
              <a:rPr lang="zh-CN" altLang="en-US" sz="2000" dirty="0" smtClean="0">
                <a:solidFill>
                  <a:schemeClr val="accent5"/>
                </a:solidFill>
                <a:latin typeface="方正清刻本悦宋简体" panose="02000000000000000000" pitchFamily="2" charset="-122"/>
                <a:ea typeface="方正清刻本悦宋简体" panose="02000000000000000000" pitchFamily="2" charset="-122"/>
              </a:rPr>
              <a:t>广义文化</a:t>
            </a:r>
            <a:endParaRPr lang="en-US" altLang="zh-CN" sz="2000" dirty="0" smtClean="0">
              <a:solidFill>
                <a:schemeClr val="accent5"/>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b="1" u="sng" dirty="0" smtClean="0">
                <a:solidFill>
                  <a:schemeClr val="accent5"/>
                </a:solidFill>
                <a:latin typeface="等线" panose="02010600030101010101" pitchFamily="2" charset="-122"/>
                <a:ea typeface="等线" panose="02010600030101010101" pitchFamily="2" charset="-122"/>
              </a:rPr>
              <a:t>人类</a:t>
            </a:r>
            <a:r>
              <a:rPr lang="en-US" altLang="zh-CN" sz="2000" dirty="0" smtClean="0">
                <a:latin typeface="等线" panose="02010600030101010101" pitchFamily="2" charset="-122"/>
                <a:ea typeface="等线" panose="02010600030101010101" pitchFamily="2" charset="-122"/>
              </a:rPr>
              <a:t>VS</a:t>
            </a:r>
            <a:r>
              <a:rPr lang="zh-CN" altLang="en-US" sz="2000" dirty="0" smtClean="0">
                <a:latin typeface="等线" panose="02010600030101010101" pitchFamily="2" charset="-122"/>
                <a:ea typeface="等线" panose="02010600030101010101" pitchFamily="2" charset="-122"/>
              </a:rPr>
              <a:t>非人类</a:t>
            </a:r>
            <a:endParaRPr lang="zh-CN" altLang="en-US" sz="2000" dirty="0" smtClean="0">
              <a:latin typeface="等线" panose="02010600030101010101" pitchFamily="2" charset="-122"/>
              <a:ea typeface="等线" panose="02010600030101010101" pitchFamily="2" charset="-122"/>
            </a:endParaRPr>
          </a:p>
        </p:txBody>
      </p:sp>
      <p:sp>
        <p:nvSpPr>
          <p:cNvPr id="23" name="文本框 22"/>
          <p:cNvSpPr txBox="1"/>
          <p:nvPr/>
        </p:nvSpPr>
        <p:spPr>
          <a:xfrm>
            <a:off x="7984066" y="4900816"/>
            <a:ext cx="1998134" cy="1015663"/>
          </a:xfrm>
          <a:prstGeom prst="rect">
            <a:avLst/>
          </a:prstGeom>
          <a:noFill/>
        </p:spPr>
        <p:txBody>
          <a:bodyPr wrap="square" rtlCol="0">
            <a:spAutoFit/>
          </a:bodyPr>
          <a:lstStyle/>
          <a:p>
            <a:pPr algn="ctr">
              <a:lnSpc>
                <a:spcPct val="150000"/>
              </a:lnSpc>
            </a:pPr>
            <a:r>
              <a:rPr lang="zh-CN" altLang="en-US" sz="2000" dirty="0">
                <a:solidFill>
                  <a:schemeClr val="accent2"/>
                </a:solidFill>
                <a:latin typeface="方正清刻本悦宋简体" panose="02000000000000000000" pitchFamily="2" charset="-122"/>
                <a:ea typeface="方正清刻本悦宋简体" panose="02000000000000000000" pitchFamily="2" charset="-122"/>
              </a:rPr>
              <a:t>狭义</a:t>
            </a:r>
            <a:r>
              <a:rPr lang="zh-CN" altLang="en-US" sz="2000" dirty="0" smtClean="0">
                <a:solidFill>
                  <a:schemeClr val="accent2"/>
                </a:solidFill>
                <a:latin typeface="方正清刻本悦宋简体" panose="02000000000000000000" pitchFamily="2" charset="-122"/>
                <a:ea typeface="方正清刻本悦宋简体" panose="02000000000000000000" pitchFamily="2" charset="-122"/>
              </a:rPr>
              <a:t>文化</a:t>
            </a:r>
            <a:endParaRPr lang="en-US" altLang="zh-CN" sz="2000" dirty="0" smtClean="0">
              <a:solidFill>
                <a:schemeClr val="accent2"/>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b="1" u="sng" dirty="0">
                <a:solidFill>
                  <a:schemeClr val="accent2"/>
                </a:solidFill>
                <a:latin typeface="等线" panose="02010600030101010101" pitchFamily="2" charset="-122"/>
                <a:ea typeface="等线" panose="02010600030101010101" pitchFamily="2" charset="-122"/>
              </a:rPr>
              <a:t>精神</a:t>
            </a:r>
            <a:r>
              <a:rPr lang="en-US" altLang="zh-CN" sz="2000" dirty="0" smtClean="0">
                <a:latin typeface="等线" panose="02010600030101010101" pitchFamily="2" charset="-122"/>
                <a:ea typeface="等线" panose="02010600030101010101" pitchFamily="2" charset="-122"/>
              </a:rPr>
              <a:t>VS</a:t>
            </a:r>
            <a:r>
              <a:rPr lang="zh-CN" altLang="en-US" sz="2000" dirty="0" smtClean="0">
                <a:latin typeface="等线" panose="02010600030101010101" pitchFamily="2" charset="-122"/>
                <a:ea typeface="等线" panose="02010600030101010101" pitchFamily="2" charset="-122"/>
              </a:rPr>
              <a:t>物质</a:t>
            </a:r>
            <a:endParaRPr lang="zh-CN" altLang="en-US" sz="2000" dirty="0" smtClean="0">
              <a:latin typeface="等线" panose="02010600030101010101" pitchFamily="2" charset="-122"/>
              <a:ea typeface="等线" panose="02010600030101010101" pitchFamily="2" charset="-122"/>
            </a:endParaRPr>
          </a:p>
        </p:txBody>
      </p:sp>
      <p:sp>
        <p:nvSpPr>
          <p:cNvPr id="14"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6"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7"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8"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9"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4" name="矩形 23"/>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3"/>
            <a:ext cx="10515600" cy="846796"/>
          </a:xfrm>
        </p:spPr>
        <p:txBody>
          <a:bodyPr>
            <a:normAutofit/>
          </a:bodyPr>
          <a:lstStyle/>
          <a:p>
            <a:r>
              <a:rPr lang="en-US" altLang="zh-CN" sz="2400" dirty="0" smtClean="0">
                <a:latin typeface="+mj-ea"/>
                <a:ea typeface="+mj-ea"/>
              </a:rPr>
              <a:t>0.1.2</a:t>
            </a:r>
            <a:r>
              <a:rPr lang="zh-CN" altLang="en-US" sz="2400" dirty="0" smtClean="0">
                <a:latin typeface="+mj-ea"/>
                <a:ea typeface="+mj-ea"/>
              </a:rPr>
              <a:t>、</a:t>
            </a:r>
            <a:r>
              <a:rPr lang="zh-CN" altLang="zh-CN" sz="2400" dirty="0">
                <a:latin typeface="+mj-ea"/>
                <a:ea typeface="+mj-ea"/>
              </a:rPr>
              <a:t>广义文化与狭义文化的定义</a:t>
            </a:r>
            <a:r>
              <a:rPr lang="zh-CN" altLang="zh-CN" b="1" dirty="0"/>
              <a:t> </a:t>
            </a:r>
            <a:r>
              <a:rPr lang="en-US" altLang="zh-CN" b="1" dirty="0" smtClean="0"/>
              <a:t>  </a:t>
            </a:r>
            <a:r>
              <a:rPr lang="zh-CN" altLang="en-US" dirty="0" smtClean="0">
                <a:solidFill>
                  <a:schemeClr val="accent5"/>
                </a:solidFill>
              </a:rPr>
              <a:t>★</a:t>
            </a:r>
            <a:r>
              <a:rPr lang="zh-CN" altLang="en-US" dirty="0">
                <a:solidFill>
                  <a:schemeClr val="accent5"/>
                </a:solidFill>
              </a:rPr>
              <a:t>★</a:t>
            </a:r>
            <a:endParaRPr lang="en-US" altLang="zh-CN" b="1" dirty="0" smtClean="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矩形 4"/>
          <p:cNvSpPr/>
          <p:nvPr/>
        </p:nvSpPr>
        <p:spPr>
          <a:xfrm>
            <a:off x="505460" y="2459990"/>
            <a:ext cx="9660255" cy="1476375"/>
          </a:xfrm>
          <a:prstGeom prst="rect">
            <a:avLst/>
          </a:prstGeom>
        </p:spPr>
        <p:txBody>
          <a:bodyPr wrap="square">
            <a:spAutoFit/>
          </a:bodyPr>
          <a:lstStyle/>
          <a:p>
            <a:pPr>
              <a:lnSpc>
                <a:spcPct val="150000"/>
              </a:lnSpc>
            </a:pPr>
            <a:r>
              <a:rPr lang="zh-CN" altLang="en-US" sz="2000" dirty="0"/>
              <a:t>“文化等同于总体的人类社会遗产”-《大不列颠百科全书》</a:t>
            </a:r>
            <a:endParaRPr lang="zh-CN" altLang="en-US" sz="2000" dirty="0"/>
          </a:p>
          <a:p>
            <a:pPr>
              <a:lnSpc>
                <a:spcPct val="150000"/>
              </a:lnSpc>
            </a:pPr>
            <a:r>
              <a:rPr lang="zh-CN" altLang="en-US" sz="2000" dirty="0"/>
              <a:t>“文化表现为人们生活活动的形式，人们创造的物质和精神财富”-《苏联大百科全书》</a:t>
            </a:r>
            <a:endParaRPr lang="zh-CN" altLang="en-US" sz="2000" dirty="0"/>
          </a:p>
          <a:p>
            <a:pPr>
              <a:lnSpc>
                <a:spcPct val="150000"/>
              </a:lnSpc>
            </a:pPr>
            <a:r>
              <a:rPr lang="zh-CN" altLang="en-US" sz="2000" dirty="0"/>
              <a:t>“文化是长时期的大群集体公共人生”-《中国文化精神》钱穆</a:t>
            </a:r>
            <a:endParaRPr lang="zh-CN" altLang="en-US" sz="2000" dirty="0"/>
          </a:p>
        </p:txBody>
      </p:sp>
      <p:sp>
        <p:nvSpPr>
          <p:cNvPr id="11" name="圆角矩形 10"/>
          <p:cNvSpPr/>
          <p:nvPr/>
        </p:nvSpPr>
        <p:spPr>
          <a:xfrm>
            <a:off x="6005246" y="1322939"/>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7"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8"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9"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20"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1"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2"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6" name="矩形 15"/>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3"/>
            <a:ext cx="10515600" cy="846796"/>
          </a:xfrm>
        </p:spPr>
        <p:txBody>
          <a:bodyPr>
            <a:normAutofit/>
          </a:bodyPr>
          <a:lstStyle/>
          <a:p>
            <a:r>
              <a:rPr lang="en-US" altLang="zh-CN" sz="2400" dirty="0" smtClean="0">
                <a:latin typeface="+mj-ea"/>
                <a:ea typeface="+mj-ea"/>
              </a:rPr>
              <a:t>0.1.2</a:t>
            </a:r>
            <a:r>
              <a:rPr lang="zh-CN" altLang="en-US" sz="2400" dirty="0" smtClean="0">
                <a:latin typeface="+mj-ea"/>
                <a:ea typeface="+mj-ea"/>
              </a:rPr>
              <a:t>、</a:t>
            </a:r>
            <a:r>
              <a:rPr lang="zh-CN" altLang="zh-CN" sz="2400" dirty="0">
                <a:latin typeface="+mj-ea"/>
                <a:ea typeface="+mj-ea"/>
              </a:rPr>
              <a:t>广义文化与狭义文化的定义</a:t>
            </a:r>
            <a:r>
              <a:rPr lang="zh-CN" altLang="zh-CN" b="1" dirty="0"/>
              <a:t> </a:t>
            </a:r>
            <a:r>
              <a:rPr lang="en-US" altLang="zh-CN" b="1" dirty="0" smtClean="0"/>
              <a:t>  </a:t>
            </a:r>
            <a:r>
              <a:rPr lang="zh-CN" altLang="en-US" dirty="0" smtClean="0">
                <a:solidFill>
                  <a:schemeClr val="accent5"/>
                </a:solidFill>
              </a:rPr>
              <a:t>★</a:t>
            </a:r>
            <a:r>
              <a:rPr lang="zh-CN" altLang="en-US" dirty="0">
                <a:solidFill>
                  <a:schemeClr val="accent5"/>
                </a:solidFill>
              </a:rPr>
              <a:t>★</a:t>
            </a:r>
            <a:endParaRPr lang="en-US" altLang="zh-CN" b="1" dirty="0" smtClean="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矩形 4"/>
          <p:cNvSpPr/>
          <p:nvPr/>
        </p:nvSpPr>
        <p:spPr>
          <a:xfrm>
            <a:off x="505677" y="2747340"/>
            <a:ext cx="8837828" cy="553998"/>
          </a:xfrm>
          <a:prstGeom prst="rect">
            <a:avLst/>
          </a:prstGeom>
        </p:spPr>
        <p:txBody>
          <a:bodyPr wrap="square">
            <a:spAutoFit/>
          </a:bodyPr>
          <a:lstStyle/>
          <a:p>
            <a:pPr>
              <a:lnSpc>
                <a:spcPct val="150000"/>
              </a:lnSpc>
            </a:pPr>
            <a:r>
              <a:rPr lang="zh-CN" altLang="en-US" sz="2000" b="1" dirty="0" smtClean="0"/>
              <a:t>广义</a:t>
            </a:r>
            <a:r>
              <a:rPr lang="zh-CN" altLang="en-US" sz="2000" dirty="0" smtClean="0"/>
              <a:t>：</a:t>
            </a:r>
            <a:r>
              <a:rPr lang="zh-CN" altLang="en-US" sz="2000" b="1" u="sng" dirty="0">
                <a:solidFill>
                  <a:schemeClr val="accent5"/>
                </a:solidFill>
              </a:rPr>
              <a:t>人类</a:t>
            </a:r>
            <a:r>
              <a:rPr lang="zh-CN" altLang="en-US" sz="2000" dirty="0"/>
              <a:t>在长期的历史发展中共同创造并赖以生存的</a:t>
            </a:r>
            <a:r>
              <a:rPr lang="zh-CN" altLang="en-US" sz="2000" b="1" u="sng" dirty="0">
                <a:solidFill>
                  <a:schemeClr val="accent5"/>
                </a:solidFill>
              </a:rPr>
              <a:t>物质与精神存在</a:t>
            </a:r>
            <a:r>
              <a:rPr lang="zh-CN" altLang="en-US" sz="2000" dirty="0"/>
              <a:t>的总和</a:t>
            </a:r>
            <a:r>
              <a:rPr lang="zh-CN" altLang="en-US" sz="2000" dirty="0" smtClean="0"/>
              <a:t>。</a:t>
            </a:r>
            <a:endParaRPr lang="en-US" altLang="zh-CN" sz="2000" dirty="0"/>
          </a:p>
        </p:txBody>
      </p:sp>
      <p:sp>
        <p:nvSpPr>
          <p:cNvPr id="6" name="矩形 5"/>
          <p:cNvSpPr/>
          <p:nvPr/>
        </p:nvSpPr>
        <p:spPr>
          <a:xfrm>
            <a:off x="493395" y="3594100"/>
            <a:ext cx="11079480" cy="1014730"/>
          </a:xfrm>
          <a:prstGeom prst="rect">
            <a:avLst/>
          </a:prstGeom>
        </p:spPr>
        <p:txBody>
          <a:bodyPr wrap="square">
            <a:spAutoFit/>
          </a:bodyPr>
          <a:lstStyle/>
          <a:p>
            <a:pPr>
              <a:lnSpc>
                <a:spcPct val="150000"/>
              </a:lnSpc>
            </a:pPr>
            <a:r>
              <a:rPr lang="zh-CN" altLang="en-US" sz="2000" b="1" dirty="0" smtClean="0"/>
              <a:t>狭义</a:t>
            </a:r>
            <a:r>
              <a:rPr lang="zh-CN" altLang="en-US" sz="2000" dirty="0" smtClean="0"/>
              <a:t>：</a:t>
            </a:r>
            <a:r>
              <a:rPr lang="zh-CN" altLang="en-US" sz="2000" b="1" u="sng" dirty="0">
                <a:solidFill>
                  <a:schemeClr val="accent2"/>
                </a:solidFill>
              </a:rPr>
              <a:t>某一社会集体</a:t>
            </a:r>
            <a:r>
              <a:rPr lang="zh-CN" altLang="en-US" sz="2000" dirty="0" smtClean="0"/>
              <a:t>在</a:t>
            </a:r>
            <a:r>
              <a:rPr lang="zh-CN" altLang="en-US" sz="2000" dirty="0"/>
              <a:t>长期历史发展中经传承而自然凝聚的共有的</a:t>
            </a:r>
            <a:r>
              <a:rPr lang="zh-CN" altLang="en-US" sz="2000" b="1" u="sng" dirty="0">
                <a:solidFill>
                  <a:schemeClr val="accent2"/>
                </a:solidFill>
              </a:rPr>
              <a:t>人文精神及其物质体现</a:t>
            </a:r>
            <a:r>
              <a:rPr lang="zh-CN" altLang="en-US" sz="2000" dirty="0"/>
              <a:t>总体</a:t>
            </a:r>
            <a:r>
              <a:rPr lang="zh-CN" altLang="en-US" sz="2000" dirty="0" smtClean="0"/>
              <a:t>体系，也叫人文文化。</a:t>
            </a:r>
            <a:endParaRPr lang="zh-CN" altLang="zh-CN" sz="2000" dirty="0"/>
          </a:p>
        </p:txBody>
      </p:sp>
      <p:sp>
        <p:nvSpPr>
          <p:cNvPr id="9" name="圆角矩形 8"/>
          <p:cNvSpPr/>
          <p:nvPr/>
        </p:nvSpPr>
        <p:spPr>
          <a:xfrm>
            <a:off x="6866832" y="1414379"/>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1" name="圆角矩形 10"/>
          <p:cNvSpPr/>
          <p:nvPr/>
        </p:nvSpPr>
        <p:spPr>
          <a:xfrm>
            <a:off x="6369101" y="1414379"/>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8"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9"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0"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21"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2"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3"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4" name="矩形 23"/>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3"/>
            <a:ext cx="10515600" cy="846796"/>
          </a:xfrm>
        </p:spPr>
        <p:txBody>
          <a:bodyPr>
            <a:normAutofit/>
          </a:bodyPr>
          <a:lstStyle/>
          <a:p>
            <a:r>
              <a:rPr lang="en-US" altLang="zh-CN" sz="2400" dirty="0" smtClean="0">
                <a:latin typeface="+mj-ea"/>
                <a:ea typeface="+mj-ea"/>
              </a:rPr>
              <a:t>0.1.2</a:t>
            </a:r>
            <a:r>
              <a:rPr lang="zh-CN" altLang="en-US" sz="2400" dirty="0" smtClean="0">
                <a:latin typeface="+mj-ea"/>
                <a:ea typeface="+mj-ea"/>
              </a:rPr>
              <a:t>、</a:t>
            </a:r>
            <a:r>
              <a:rPr lang="zh-CN" altLang="zh-CN" sz="2400" dirty="0">
                <a:latin typeface="+mj-ea"/>
                <a:ea typeface="+mj-ea"/>
              </a:rPr>
              <a:t>广义文化与狭义文化的定义</a:t>
            </a:r>
            <a:r>
              <a:rPr lang="zh-CN" altLang="zh-CN" b="1" dirty="0"/>
              <a:t> </a:t>
            </a:r>
            <a:r>
              <a:rPr lang="en-US" altLang="zh-CN" b="1" dirty="0" smtClean="0"/>
              <a:t>  </a:t>
            </a:r>
            <a:r>
              <a:rPr lang="zh-CN" altLang="en-US" dirty="0" smtClean="0">
                <a:solidFill>
                  <a:schemeClr val="accent5"/>
                </a:solidFill>
              </a:rPr>
              <a:t>★</a:t>
            </a:r>
            <a:r>
              <a:rPr lang="zh-CN" altLang="en-US" dirty="0">
                <a:solidFill>
                  <a:schemeClr val="accent5"/>
                </a:solidFill>
              </a:rPr>
              <a:t>★</a:t>
            </a:r>
            <a:endParaRPr lang="en-US" altLang="zh-CN" b="1" dirty="0" smtClean="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矩形 4"/>
          <p:cNvSpPr/>
          <p:nvPr/>
        </p:nvSpPr>
        <p:spPr>
          <a:xfrm>
            <a:off x="505677" y="2747340"/>
            <a:ext cx="8837828" cy="553085"/>
          </a:xfrm>
          <a:prstGeom prst="rect">
            <a:avLst/>
          </a:prstGeom>
        </p:spPr>
        <p:txBody>
          <a:bodyPr wrap="square">
            <a:spAutoFit/>
          </a:bodyPr>
          <a:lstStyle/>
          <a:p>
            <a:pPr>
              <a:lnSpc>
                <a:spcPct val="150000"/>
              </a:lnSpc>
            </a:pPr>
            <a:r>
              <a:rPr lang="zh-CN" altLang="en-US" sz="2000" b="1" dirty="0" smtClean="0"/>
              <a:t>广义</a:t>
            </a:r>
            <a:r>
              <a:rPr lang="zh-CN" altLang="en-US" sz="2000" dirty="0" smtClean="0"/>
              <a:t>：</a:t>
            </a:r>
            <a:r>
              <a:rPr lang="zh-CN" altLang="en-US" sz="2000" b="1" u="sng" dirty="0">
                <a:solidFill>
                  <a:schemeClr val="accent5"/>
                </a:solidFill>
              </a:rPr>
              <a:t>物质</a:t>
            </a:r>
            <a:r>
              <a:rPr lang="en-US" altLang="zh-CN" sz="2000" b="1" u="sng" dirty="0">
                <a:solidFill>
                  <a:schemeClr val="accent5"/>
                </a:solidFill>
              </a:rPr>
              <a:t>+</a:t>
            </a:r>
            <a:r>
              <a:rPr lang="zh-CN" altLang="en-US" sz="2000" b="1" u="sng" dirty="0">
                <a:solidFill>
                  <a:schemeClr val="accent5"/>
                </a:solidFill>
              </a:rPr>
              <a:t>精神存在</a:t>
            </a:r>
            <a:endParaRPr lang="en-US" altLang="zh-CN" sz="2000" dirty="0"/>
          </a:p>
        </p:txBody>
      </p:sp>
      <p:sp>
        <p:nvSpPr>
          <p:cNvPr id="6" name="矩形 5"/>
          <p:cNvSpPr/>
          <p:nvPr/>
        </p:nvSpPr>
        <p:spPr>
          <a:xfrm>
            <a:off x="493395" y="3594100"/>
            <a:ext cx="11079480" cy="553085"/>
          </a:xfrm>
          <a:prstGeom prst="rect">
            <a:avLst/>
          </a:prstGeom>
        </p:spPr>
        <p:txBody>
          <a:bodyPr wrap="square">
            <a:spAutoFit/>
          </a:bodyPr>
          <a:lstStyle/>
          <a:p>
            <a:pPr>
              <a:lnSpc>
                <a:spcPct val="150000"/>
              </a:lnSpc>
            </a:pPr>
            <a:r>
              <a:rPr lang="zh-CN" altLang="en-US" sz="2000" b="1" dirty="0" smtClean="0"/>
              <a:t>狭义</a:t>
            </a:r>
            <a:r>
              <a:rPr lang="zh-CN" altLang="en-US" sz="2000" dirty="0" smtClean="0"/>
              <a:t>：</a:t>
            </a:r>
            <a:r>
              <a:rPr lang="zh-CN" altLang="en-US" sz="2000" b="1" u="sng" dirty="0">
                <a:solidFill>
                  <a:schemeClr val="accent2"/>
                </a:solidFill>
              </a:rPr>
              <a:t>精神及其物质体现</a:t>
            </a:r>
            <a:endParaRPr lang="zh-CN" altLang="zh-CN" sz="2000" dirty="0"/>
          </a:p>
        </p:txBody>
      </p:sp>
      <p:sp>
        <p:nvSpPr>
          <p:cNvPr id="9" name="圆角矩形 8"/>
          <p:cNvSpPr/>
          <p:nvPr/>
        </p:nvSpPr>
        <p:spPr>
          <a:xfrm>
            <a:off x="6866832" y="1414379"/>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1" name="圆角矩形 10"/>
          <p:cNvSpPr/>
          <p:nvPr/>
        </p:nvSpPr>
        <p:spPr>
          <a:xfrm>
            <a:off x="6369101" y="1414379"/>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8"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9"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0"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21"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2"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3"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4" name="矩形 23"/>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全书结构图</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3" name="圆角矩形 2"/>
          <p:cNvSpPr/>
          <p:nvPr/>
        </p:nvSpPr>
        <p:spPr>
          <a:xfrm>
            <a:off x="865862" y="2645909"/>
            <a:ext cx="1305097" cy="130509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smtClean="0">
                <a:solidFill>
                  <a:schemeClr val="tx1"/>
                </a:solidFill>
                <a:latin typeface="+mj-ea"/>
                <a:ea typeface="+mj-ea"/>
              </a:rPr>
              <a:t>00</a:t>
            </a:r>
            <a:r>
              <a:rPr lang="zh-CN" altLang="en-US" sz="2000" dirty="0">
                <a:solidFill>
                  <a:schemeClr val="tx1"/>
                </a:solidFill>
                <a:latin typeface="+mj-ea"/>
                <a:ea typeface="+mj-ea"/>
              </a:rPr>
              <a:t>绪论★</a:t>
            </a:r>
            <a:endParaRPr lang="zh-CN" altLang="en-US" sz="2000" dirty="0">
              <a:solidFill>
                <a:schemeClr val="tx1"/>
              </a:solidFill>
              <a:latin typeface="+mj-ea"/>
              <a:ea typeface="+mj-ea"/>
            </a:endParaRPr>
          </a:p>
        </p:txBody>
      </p:sp>
      <p:sp>
        <p:nvSpPr>
          <p:cNvPr id="9" name="圆角矩形 8"/>
          <p:cNvSpPr/>
          <p:nvPr/>
        </p:nvSpPr>
        <p:spPr>
          <a:xfrm>
            <a:off x="9680124" y="2577710"/>
            <a:ext cx="1441494" cy="1441494"/>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smtClean="0">
                <a:solidFill>
                  <a:schemeClr val="tx1"/>
                </a:solidFill>
                <a:latin typeface="+mj-ea"/>
                <a:ea typeface="+mj-ea"/>
              </a:rPr>
              <a:t>07 </a:t>
            </a:r>
            <a:r>
              <a:rPr lang="zh-CN" altLang="en-US" sz="2000" dirty="0">
                <a:solidFill>
                  <a:schemeClr val="tx1"/>
                </a:solidFill>
                <a:latin typeface="+mj-ea"/>
                <a:ea typeface="+mj-ea"/>
              </a:rPr>
              <a:t>发展★</a:t>
            </a:r>
            <a:endParaRPr lang="en-US" altLang="zh-CN" sz="2000" dirty="0" smtClean="0">
              <a:solidFill>
                <a:schemeClr val="tx1"/>
              </a:solidFill>
              <a:latin typeface="+mj-ea"/>
              <a:ea typeface="+mj-ea"/>
            </a:endParaRPr>
          </a:p>
        </p:txBody>
      </p:sp>
      <p:cxnSp>
        <p:nvCxnSpPr>
          <p:cNvPr id="10" name="直接连接符 9"/>
          <p:cNvCxnSpPr/>
          <p:nvPr/>
        </p:nvCxnSpPr>
        <p:spPr>
          <a:xfrm>
            <a:off x="2170959" y="3298458"/>
            <a:ext cx="904034" cy="0"/>
          </a:xfrm>
          <a:prstGeom prst="line">
            <a:avLst/>
          </a:prstGeom>
          <a:ln w="28575">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413638" y="3298457"/>
            <a:ext cx="904034" cy="1"/>
          </a:xfrm>
          <a:prstGeom prst="line">
            <a:avLst/>
          </a:prstGeom>
          <a:ln w="28575">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776090" y="3298457"/>
            <a:ext cx="904034" cy="0"/>
          </a:xfrm>
          <a:prstGeom prst="line">
            <a:avLst/>
          </a:prstGeom>
          <a:ln w="28575">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6317672" y="1958412"/>
            <a:ext cx="2545034" cy="2680090"/>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accent5"/>
                </a:solidFill>
                <a:latin typeface="+mj-ea"/>
                <a:ea typeface="+mj-ea"/>
              </a:rPr>
              <a:t>03 </a:t>
            </a:r>
            <a:r>
              <a:rPr lang="zh-CN" altLang="en-US" sz="2000" dirty="0">
                <a:solidFill>
                  <a:schemeClr val="accent5"/>
                </a:solidFill>
                <a:latin typeface="+mj-ea"/>
                <a:ea typeface="+mj-ea"/>
              </a:rPr>
              <a:t>生产生活★★★</a:t>
            </a:r>
            <a:endParaRPr lang="en-US" altLang="zh-CN" sz="2000" dirty="0">
              <a:solidFill>
                <a:schemeClr val="accent5"/>
              </a:solidFill>
              <a:latin typeface="+mj-ea"/>
              <a:ea typeface="+mj-ea"/>
            </a:endParaRPr>
          </a:p>
          <a:p>
            <a:pPr>
              <a:lnSpc>
                <a:spcPct val="150000"/>
              </a:lnSpc>
            </a:pPr>
            <a:r>
              <a:rPr lang="en-US" altLang="zh-CN" sz="2000" dirty="0" smtClean="0">
                <a:solidFill>
                  <a:schemeClr val="tx1"/>
                </a:solidFill>
                <a:latin typeface="+mj-ea"/>
                <a:ea typeface="+mj-ea"/>
              </a:rPr>
              <a:t>04 </a:t>
            </a:r>
            <a:r>
              <a:rPr lang="zh-CN" altLang="en-US" sz="2000" dirty="0" smtClean="0">
                <a:solidFill>
                  <a:schemeClr val="tx1"/>
                </a:solidFill>
                <a:latin typeface="+mj-ea"/>
                <a:ea typeface="+mj-ea"/>
              </a:rPr>
              <a:t>制度</a:t>
            </a:r>
            <a:r>
              <a:rPr lang="zh-CN" altLang="en-US" sz="2000" dirty="0">
                <a:solidFill>
                  <a:schemeClr val="tx1"/>
                </a:solidFill>
                <a:latin typeface="+mj-ea"/>
                <a:ea typeface="+mj-ea"/>
              </a:rPr>
              <a:t>文化★★</a:t>
            </a:r>
            <a:endParaRPr lang="en-US" altLang="zh-CN" sz="2000" dirty="0" smtClean="0">
              <a:solidFill>
                <a:schemeClr val="tx1"/>
              </a:solidFill>
              <a:latin typeface="+mj-ea"/>
              <a:ea typeface="+mj-ea"/>
            </a:endParaRPr>
          </a:p>
          <a:p>
            <a:pPr>
              <a:lnSpc>
                <a:spcPct val="150000"/>
              </a:lnSpc>
            </a:pPr>
            <a:r>
              <a:rPr lang="en-US" altLang="zh-CN" sz="2000" dirty="0">
                <a:solidFill>
                  <a:schemeClr val="accent5"/>
                </a:solidFill>
                <a:latin typeface="+mj-ea"/>
                <a:ea typeface="+mj-ea"/>
              </a:rPr>
              <a:t>05 </a:t>
            </a:r>
            <a:r>
              <a:rPr lang="zh-CN" altLang="en-US" sz="2000" dirty="0">
                <a:solidFill>
                  <a:schemeClr val="accent5"/>
                </a:solidFill>
                <a:latin typeface="+mj-ea"/>
                <a:ea typeface="+mj-ea"/>
              </a:rPr>
              <a:t>精神文化★★★</a:t>
            </a:r>
            <a:endParaRPr lang="en-US" altLang="zh-CN" sz="2000" dirty="0">
              <a:solidFill>
                <a:schemeClr val="accent5"/>
              </a:solidFill>
              <a:latin typeface="+mj-ea"/>
              <a:ea typeface="+mj-ea"/>
            </a:endParaRPr>
          </a:p>
          <a:p>
            <a:pPr>
              <a:lnSpc>
                <a:spcPct val="150000"/>
              </a:lnSpc>
            </a:pPr>
            <a:r>
              <a:rPr lang="en-US" altLang="zh-CN" sz="2000" dirty="0" smtClean="0">
                <a:solidFill>
                  <a:schemeClr val="tx1"/>
                </a:solidFill>
                <a:latin typeface="+mj-ea"/>
                <a:ea typeface="+mj-ea"/>
              </a:rPr>
              <a:t>06 </a:t>
            </a:r>
            <a:r>
              <a:rPr lang="zh-CN" altLang="en-US" sz="2000" dirty="0" smtClean="0">
                <a:solidFill>
                  <a:schemeClr val="tx1"/>
                </a:solidFill>
                <a:latin typeface="+mj-ea"/>
                <a:ea typeface="+mj-ea"/>
              </a:rPr>
              <a:t>文字</a:t>
            </a:r>
            <a:r>
              <a:rPr lang="zh-CN" altLang="en-US" sz="2000" dirty="0">
                <a:solidFill>
                  <a:schemeClr val="tx1"/>
                </a:solidFill>
                <a:latin typeface="+mj-ea"/>
                <a:ea typeface="+mj-ea"/>
              </a:rPr>
              <a:t>文化★★</a:t>
            </a:r>
            <a:endParaRPr lang="en-US" altLang="zh-CN" sz="2000" dirty="0" smtClean="0">
              <a:solidFill>
                <a:schemeClr val="tx1"/>
              </a:solidFill>
              <a:latin typeface="+mj-ea"/>
              <a:ea typeface="+mj-ea"/>
            </a:endParaRPr>
          </a:p>
        </p:txBody>
      </p:sp>
      <p:sp>
        <p:nvSpPr>
          <p:cNvPr id="7" name="圆角矩形 6"/>
          <p:cNvSpPr/>
          <p:nvPr/>
        </p:nvSpPr>
        <p:spPr>
          <a:xfrm>
            <a:off x="2951018" y="2239971"/>
            <a:ext cx="2462620" cy="2116973"/>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smtClean="0">
                <a:solidFill>
                  <a:schemeClr val="tx1"/>
                </a:solidFill>
                <a:latin typeface="+mj-ea"/>
                <a:ea typeface="+mj-ea"/>
              </a:rPr>
              <a:t>01 </a:t>
            </a:r>
            <a:r>
              <a:rPr lang="zh-CN" altLang="en-US" sz="2000" dirty="0" smtClean="0">
                <a:solidFill>
                  <a:schemeClr val="tx1"/>
                </a:solidFill>
                <a:latin typeface="+mj-ea"/>
                <a:ea typeface="+mj-ea"/>
              </a:rPr>
              <a:t>地理</a:t>
            </a:r>
            <a:r>
              <a:rPr lang="zh-CN" altLang="en-US" sz="2000" dirty="0">
                <a:solidFill>
                  <a:schemeClr val="tx1"/>
                </a:solidFill>
                <a:latin typeface="+mj-ea"/>
                <a:ea typeface="+mj-ea"/>
              </a:rPr>
              <a:t>背景★</a:t>
            </a:r>
            <a:endParaRPr lang="en-US" altLang="zh-CN" sz="2000" dirty="0" smtClean="0">
              <a:solidFill>
                <a:schemeClr val="tx1"/>
              </a:solidFill>
              <a:latin typeface="+mj-ea"/>
              <a:ea typeface="+mj-ea"/>
            </a:endParaRPr>
          </a:p>
          <a:p>
            <a:pPr>
              <a:lnSpc>
                <a:spcPct val="150000"/>
              </a:lnSpc>
            </a:pPr>
            <a:r>
              <a:rPr lang="en-US" altLang="zh-CN" sz="2000" dirty="0" smtClean="0">
                <a:solidFill>
                  <a:schemeClr val="accent5"/>
                </a:solidFill>
                <a:latin typeface="+mj-ea"/>
                <a:ea typeface="+mj-ea"/>
              </a:rPr>
              <a:t>02 </a:t>
            </a:r>
            <a:r>
              <a:rPr lang="zh-CN" altLang="en-US" sz="2000" dirty="0" smtClean="0">
                <a:solidFill>
                  <a:schemeClr val="accent5"/>
                </a:solidFill>
                <a:latin typeface="+mj-ea"/>
                <a:ea typeface="+mj-ea"/>
              </a:rPr>
              <a:t>发展脉络</a:t>
            </a:r>
            <a:r>
              <a:rPr lang="zh-CN" altLang="en-US" dirty="0">
                <a:solidFill>
                  <a:schemeClr val="accent5"/>
                </a:solidFill>
                <a:latin typeface="+mj-ea"/>
              </a:rPr>
              <a:t>★</a:t>
            </a:r>
            <a:r>
              <a:rPr lang="zh-CN" altLang="en-US" sz="2000" dirty="0" smtClean="0">
                <a:solidFill>
                  <a:schemeClr val="accent5"/>
                </a:solidFill>
                <a:latin typeface="+mj-ea"/>
                <a:ea typeface="+mj-ea"/>
              </a:rPr>
              <a:t>★★</a:t>
            </a:r>
            <a:endParaRPr lang="zh-CN" altLang="en-US" sz="2000" dirty="0" smtClean="0">
              <a:solidFill>
                <a:schemeClr val="accent5"/>
              </a:solidFill>
              <a:latin typeface="+mj-ea"/>
              <a:ea typeface="+mj-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3"/>
            <a:ext cx="10515600" cy="846796"/>
          </a:xfrm>
        </p:spPr>
        <p:txBody>
          <a:bodyPr>
            <a:normAutofit/>
          </a:bodyPr>
          <a:lstStyle/>
          <a:p>
            <a:r>
              <a:rPr lang="en-US" altLang="zh-CN" sz="2400" dirty="0" smtClean="0">
                <a:latin typeface="+mj-ea"/>
                <a:ea typeface="+mj-ea"/>
              </a:rPr>
              <a:t>0.1.2</a:t>
            </a:r>
            <a:r>
              <a:rPr lang="zh-CN" altLang="en-US" sz="2400" dirty="0" smtClean="0">
                <a:latin typeface="+mj-ea"/>
                <a:ea typeface="+mj-ea"/>
              </a:rPr>
              <a:t>、</a:t>
            </a:r>
            <a:r>
              <a:rPr lang="zh-CN" altLang="zh-CN" sz="2400" dirty="0">
                <a:latin typeface="+mj-ea"/>
                <a:ea typeface="+mj-ea"/>
              </a:rPr>
              <a:t>广义文化与狭义文化的定义</a:t>
            </a:r>
            <a:r>
              <a:rPr lang="zh-CN" altLang="zh-CN" b="1" dirty="0"/>
              <a:t> </a:t>
            </a:r>
            <a:r>
              <a:rPr lang="en-US" altLang="zh-CN" b="1" dirty="0" smtClean="0"/>
              <a:t>  </a:t>
            </a:r>
            <a:r>
              <a:rPr lang="zh-CN" altLang="en-US" dirty="0" smtClean="0">
                <a:solidFill>
                  <a:schemeClr val="accent5"/>
                </a:solidFill>
              </a:rPr>
              <a:t>★</a:t>
            </a:r>
            <a:r>
              <a:rPr lang="zh-CN" altLang="en-US" dirty="0">
                <a:solidFill>
                  <a:schemeClr val="accent5"/>
                </a:solidFill>
              </a:rPr>
              <a:t>★</a:t>
            </a:r>
            <a:endParaRPr lang="en-US" altLang="zh-CN" b="1" dirty="0" smtClean="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矩形 4"/>
          <p:cNvSpPr/>
          <p:nvPr/>
        </p:nvSpPr>
        <p:spPr>
          <a:xfrm>
            <a:off x="505677" y="2747340"/>
            <a:ext cx="8837828" cy="553998"/>
          </a:xfrm>
          <a:prstGeom prst="rect">
            <a:avLst/>
          </a:prstGeom>
        </p:spPr>
        <p:txBody>
          <a:bodyPr wrap="square">
            <a:spAutoFit/>
          </a:bodyPr>
          <a:lstStyle/>
          <a:p>
            <a:pPr>
              <a:lnSpc>
                <a:spcPct val="150000"/>
              </a:lnSpc>
            </a:pPr>
            <a:r>
              <a:rPr lang="zh-CN" altLang="en-US" sz="2000" b="1" dirty="0" smtClean="0"/>
              <a:t>广义</a:t>
            </a:r>
            <a:r>
              <a:rPr lang="zh-CN" altLang="en-US" sz="2000" dirty="0" smtClean="0"/>
              <a:t>：</a:t>
            </a:r>
            <a:r>
              <a:rPr lang="zh-CN" altLang="en-US" sz="2000" b="1" u="sng" dirty="0">
                <a:solidFill>
                  <a:schemeClr val="accent5"/>
                </a:solidFill>
              </a:rPr>
              <a:t>人类</a:t>
            </a:r>
            <a:r>
              <a:rPr lang="zh-CN" altLang="en-US" sz="2000" dirty="0"/>
              <a:t>在长期的历史发展中共同创造并赖以生存的</a:t>
            </a:r>
            <a:r>
              <a:rPr lang="zh-CN" altLang="en-US" sz="2000" b="1" u="sng" dirty="0">
                <a:solidFill>
                  <a:schemeClr val="accent5"/>
                </a:solidFill>
              </a:rPr>
              <a:t>物质与精神存在</a:t>
            </a:r>
            <a:r>
              <a:rPr lang="zh-CN" altLang="en-US" sz="2000" dirty="0"/>
              <a:t>的总和</a:t>
            </a:r>
            <a:r>
              <a:rPr lang="zh-CN" altLang="en-US" sz="2000" dirty="0" smtClean="0"/>
              <a:t>。</a:t>
            </a:r>
            <a:endParaRPr lang="en-US" altLang="zh-CN" sz="2000" dirty="0"/>
          </a:p>
        </p:txBody>
      </p:sp>
      <p:sp>
        <p:nvSpPr>
          <p:cNvPr id="6" name="矩形 5"/>
          <p:cNvSpPr/>
          <p:nvPr/>
        </p:nvSpPr>
        <p:spPr>
          <a:xfrm>
            <a:off x="493395" y="3594100"/>
            <a:ext cx="11009630" cy="1014730"/>
          </a:xfrm>
          <a:prstGeom prst="rect">
            <a:avLst/>
          </a:prstGeom>
        </p:spPr>
        <p:txBody>
          <a:bodyPr wrap="square">
            <a:spAutoFit/>
          </a:bodyPr>
          <a:lstStyle/>
          <a:p>
            <a:pPr>
              <a:lnSpc>
                <a:spcPct val="150000"/>
              </a:lnSpc>
            </a:pPr>
            <a:r>
              <a:rPr lang="zh-CN" altLang="en-US" sz="2000" b="1" dirty="0" smtClean="0"/>
              <a:t>狭义</a:t>
            </a:r>
            <a:r>
              <a:rPr lang="zh-CN" altLang="en-US" sz="2000" dirty="0" smtClean="0"/>
              <a:t>：</a:t>
            </a:r>
            <a:r>
              <a:rPr lang="zh-CN" altLang="en-US" sz="2000" b="1" u="sng" dirty="0">
                <a:solidFill>
                  <a:schemeClr val="accent2"/>
                </a:solidFill>
              </a:rPr>
              <a:t>某一社会集体</a:t>
            </a:r>
            <a:r>
              <a:rPr lang="zh-CN" altLang="en-US" sz="2000" dirty="0" smtClean="0"/>
              <a:t>在</a:t>
            </a:r>
            <a:r>
              <a:rPr lang="zh-CN" altLang="en-US" sz="2000" dirty="0"/>
              <a:t>长期历史发展中经传承而自然凝聚的共有的</a:t>
            </a:r>
            <a:r>
              <a:rPr lang="zh-CN" altLang="en-US" sz="2000" b="1" u="sng" dirty="0">
                <a:solidFill>
                  <a:schemeClr val="accent2"/>
                </a:solidFill>
              </a:rPr>
              <a:t>人文精神及其物质体现</a:t>
            </a:r>
            <a:r>
              <a:rPr lang="zh-CN" altLang="en-US" sz="2000" dirty="0"/>
              <a:t>总体</a:t>
            </a:r>
            <a:r>
              <a:rPr lang="zh-CN" altLang="en-US" sz="2000" dirty="0" smtClean="0"/>
              <a:t>体系，也叫人文文化。</a:t>
            </a:r>
            <a:endParaRPr lang="zh-CN" altLang="zh-CN" sz="2000" dirty="0"/>
          </a:p>
        </p:txBody>
      </p:sp>
      <p:sp>
        <p:nvSpPr>
          <p:cNvPr id="8" name="矩形 7"/>
          <p:cNvSpPr/>
          <p:nvPr/>
        </p:nvSpPr>
        <p:spPr>
          <a:xfrm>
            <a:off x="1976239" y="2325368"/>
            <a:ext cx="3202590" cy="34496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accent5"/>
                </a:solidFill>
              </a:rPr>
              <a:t>#</a:t>
            </a:r>
            <a:r>
              <a:rPr lang="zh-CN" altLang="en-US" sz="2000" dirty="0" smtClean="0">
                <a:solidFill>
                  <a:schemeClr val="accent5"/>
                </a:solidFill>
              </a:rPr>
              <a:t>全人类</a:t>
            </a:r>
            <a:r>
              <a:rPr lang="en-US" altLang="zh-CN" sz="2000" dirty="0" smtClean="0">
                <a:solidFill>
                  <a:schemeClr val="accent5"/>
                </a:solidFill>
              </a:rPr>
              <a:t>#   #</a:t>
            </a:r>
            <a:r>
              <a:rPr lang="zh-CN" altLang="en-US" sz="2000" dirty="0" smtClean="0">
                <a:solidFill>
                  <a:schemeClr val="accent5"/>
                </a:solidFill>
              </a:rPr>
              <a:t>物质</a:t>
            </a:r>
            <a:r>
              <a:rPr lang="en-US" altLang="zh-CN" sz="2000" dirty="0" smtClean="0">
                <a:solidFill>
                  <a:schemeClr val="accent5"/>
                </a:solidFill>
              </a:rPr>
              <a:t>+</a:t>
            </a:r>
            <a:r>
              <a:rPr lang="zh-CN" altLang="en-US" sz="2000" dirty="0" smtClean="0">
                <a:solidFill>
                  <a:schemeClr val="accent5"/>
                </a:solidFill>
              </a:rPr>
              <a:t>精神</a:t>
            </a:r>
            <a:r>
              <a:rPr lang="en-US" altLang="zh-CN" sz="2000" dirty="0" smtClean="0">
                <a:solidFill>
                  <a:schemeClr val="accent5"/>
                </a:solidFill>
              </a:rPr>
              <a:t>#</a:t>
            </a:r>
            <a:endParaRPr lang="zh-CN" altLang="en-US" sz="2000" dirty="0">
              <a:solidFill>
                <a:schemeClr val="accent5"/>
              </a:solidFill>
            </a:endParaRPr>
          </a:p>
        </p:txBody>
      </p:sp>
      <p:sp>
        <p:nvSpPr>
          <p:cNvPr id="10" name="矩形 9"/>
          <p:cNvSpPr/>
          <p:nvPr/>
        </p:nvSpPr>
        <p:spPr>
          <a:xfrm>
            <a:off x="1976239" y="4865941"/>
            <a:ext cx="3202590" cy="34496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accent5"/>
                </a:solidFill>
              </a:rPr>
              <a:t>#</a:t>
            </a:r>
            <a:r>
              <a:rPr lang="zh-CN" altLang="en-US" sz="2000" dirty="0" smtClean="0">
                <a:solidFill>
                  <a:schemeClr val="accent5"/>
                </a:solidFill>
              </a:rPr>
              <a:t>某个群体</a:t>
            </a:r>
            <a:r>
              <a:rPr lang="en-US" altLang="zh-CN" sz="2000" dirty="0" smtClean="0">
                <a:solidFill>
                  <a:schemeClr val="accent5"/>
                </a:solidFill>
              </a:rPr>
              <a:t>#  #only</a:t>
            </a:r>
            <a:r>
              <a:rPr lang="zh-CN" altLang="en-US" sz="2000" dirty="0" smtClean="0">
                <a:solidFill>
                  <a:schemeClr val="accent5"/>
                </a:solidFill>
              </a:rPr>
              <a:t>精神</a:t>
            </a:r>
            <a:r>
              <a:rPr lang="en-US" altLang="zh-CN" sz="2000" dirty="0" smtClean="0">
                <a:solidFill>
                  <a:schemeClr val="accent5"/>
                </a:solidFill>
              </a:rPr>
              <a:t>#</a:t>
            </a:r>
            <a:endParaRPr lang="zh-CN" altLang="en-US" sz="2000" dirty="0">
              <a:solidFill>
                <a:schemeClr val="accent5"/>
              </a:solidFill>
            </a:endParaRPr>
          </a:p>
        </p:txBody>
      </p:sp>
      <p:sp>
        <p:nvSpPr>
          <p:cNvPr id="9" name="圆角矩形 8"/>
          <p:cNvSpPr/>
          <p:nvPr/>
        </p:nvSpPr>
        <p:spPr>
          <a:xfrm>
            <a:off x="6866832" y="1414379"/>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1" name="圆角矩形 10"/>
          <p:cNvSpPr/>
          <p:nvPr/>
        </p:nvSpPr>
        <p:spPr>
          <a:xfrm>
            <a:off x="6369101" y="1414379"/>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8"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9"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0"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21"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2"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3"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4" name="矩形 23"/>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altLang="zh-CN" dirty="0"/>
              <a:t>文化是人类在长期的历史发展中共同创造并赖以生存的物质与精神存在的总和。这里的“文化”指的是（  ）</a:t>
            </a:r>
            <a:endParaRPr altLang="zh-CN" dirty="0"/>
          </a:p>
          <a:p>
            <a:pPr lvl="0"/>
            <a:r>
              <a:rPr altLang="zh-CN" dirty="0"/>
              <a:t>A:广义的文化</a:t>
            </a:r>
            <a:endParaRPr altLang="zh-CN" dirty="0"/>
          </a:p>
          <a:p>
            <a:pPr lvl="0"/>
            <a:r>
              <a:rPr altLang="zh-CN" dirty="0"/>
              <a:t>B:狭义的文化</a:t>
            </a:r>
            <a:endParaRPr altLang="zh-CN" dirty="0"/>
          </a:p>
          <a:p>
            <a:pPr lvl="0"/>
            <a:r>
              <a:rPr altLang="zh-CN" dirty="0"/>
              <a:t>C:民族文化</a:t>
            </a:r>
            <a:endParaRPr altLang="zh-CN" dirty="0"/>
          </a:p>
          <a:p>
            <a:pPr lvl="0"/>
            <a:r>
              <a:rPr altLang="zh-CN" dirty="0"/>
              <a:t>D:国别文化</a:t>
            </a:r>
            <a:endParaRPr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altLang="zh-CN" dirty="0"/>
              <a:t>文化是人类在长期的历史发展中共同创造并赖以生存的物质与精神存在的总和。这里的“文化”指的是（  ）</a:t>
            </a:r>
            <a:endParaRPr altLang="zh-CN" dirty="0"/>
          </a:p>
          <a:p>
            <a:pPr lvl="0"/>
            <a:r>
              <a:rPr altLang="zh-CN" b="1" dirty="0">
                <a:solidFill>
                  <a:srgbClr val="FF0000"/>
                </a:solidFill>
              </a:rPr>
              <a:t>A:广义的文化</a:t>
            </a:r>
            <a:endParaRPr altLang="zh-CN" dirty="0"/>
          </a:p>
          <a:p>
            <a:pPr lvl="0"/>
            <a:r>
              <a:rPr altLang="zh-CN" dirty="0"/>
              <a:t>B:狭义的文化</a:t>
            </a:r>
            <a:endParaRPr altLang="zh-CN" dirty="0"/>
          </a:p>
          <a:p>
            <a:pPr lvl="0"/>
            <a:r>
              <a:rPr altLang="zh-CN" dirty="0"/>
              <a:t>C:民族文化</a:t>
            </a:r>
            <a:endParaRPr altLang="zh-CN" dirty="0"/>
          </a:p>
          <a:p>
            <a:pPr lvl="0"/>
            <a:r>
              <a:rPr altLang="zh-CN" dirty="0"/>
              <a:t>D:国别文化</a:t>
            </a:r>
            <a:endParaRPr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altLang="zh-CN" dirty="0"/>
              <a:t>狭义的文化又称(  ）</a:t>
            </a:r>
            <a:endParaRPr altLang="zh-CN" dirty="0"/>
          </a:p>
          <a:p>
            <a:pPr lvl="0"/>
            <a:r>
              <a:rPr altLang="zh-CN" dirty="0"/>
              <a:t>A:国别文化</a:t>
            </a:r>
            <a:endParaRPr altLang="zh-CN" dirty="0"/>
          </a:p>
          <a:p>
            <a:pPr lvl="0"/>
            <a:r>
              <a:rPr altLang="zh-CN" dirty="0"/>
              <a:t>B:人文文化</a:t>
            </a:r>
            <a:endParaRPr altLang="zh-CN" dirty="0"/>
          </a:p>
          <a:p>
            <a:pPr lvl="0"/>
            <a:r>
              <a:rPr altLang="zh-CN" dirty="0"/>
              <a:t>C:民族文化</a:t>
            </a:r>
            <a:endParaRPr altLang="zh-CN" dirty="0"/>
          </a:p>
          <a:p>
            <a:pPr lvl="0"/>
            <a:r>
              <a:rPr altLang="zh-CN" dirty="0"/>
              <a:t>D:历史文化</a:t>
            </a:r>
            <a:endParaRPr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altLang="zh-CN" dirty="0"/>
              <a:t>狭义的文化又称(  ）</a:t>
            </a:r>
            <a:endParaRPr altLang="zh-CN" dirty="0"/>
          </a:p>
          <a:p>
            <a:pPr lvl="0"/>
            <a:r>
              <a:rPr altLang="zh-CN" dirty="0"/>
              <a:t>A:国别文化</a:t>
            </a:r>
            <a:endParaRPr altLang="zh-CN" dirty="0"/>
          </a:p>
          <a:p>
            <a:pPr lvl="0"/>
            <a:r>
              <a:rPr altLang="zh-CN" b="1" dirty="0">
                <a:solidFill>
                  <a:srgbClr val="FF0000"/>
                </a:solidFill>
              </a:rPr>
              <a:t>B:人文文化</a:t>
            </a:r>
            <a:endParaRPr altLang="zh-CN" dirty="0"/>
          </a:p>
          <a:p>
            <a:pPr lvl="0"/>
            <a:r>
              <a:rPr altLang="zh-CN" dirty="0"/>
              <a:t>C:民族文化</a:t>
            </a:r>
            <a:endParaRPr altLang="zh-CN" dirty="0"/>
          </a:p>
          <a:p>
            <a:pPr lvl="0"/>
            <a:r>
              <a:rPr altLang="zh-CN" dirty="0"/>
              <a:t>D:历史文化</a:t>
            </a:r>
            <a:endParaRPr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p:txBody>
          <a:bodyPr>
            <a:normAutofit/>
          </a:bodyPr>
          <a:lstStyle/>
          <a:p>
            <a:r>
              <a:rPr lang="en-US" altLang="zh-CN" sz="2400" dirty="0" smtClean="0">
                <a:latin typeface="+mj-ea"/>
                <a:ea typeface="+mj-ea"/>
              </a:rPr>
              <a:t>0.1.2</a:t>
            </a:r>
            <a:r>
              <a:rPr lang="zh-CN" altLang="en-US" sz="2400" dirty="0" smtClean="0">
                <a:latin typeface="+mj-ea"/>
                <a:ea typeface="+mj-ea"/>
              </a:rPr>
              <a:t>、</a:t>
            </a:r>
            <a:r>
              <a:rPr lang="zh-CN" altLang="zh-CN" sz="2400" dirty="0">
                <a:latin typeface="+mj-ea"/>
                <a:ea typeface="+mj-ea"/>
              </a:rPr>
              <a:t>广义文化与狭义文化的定义 </a:t>
            </a:r>
            <a:r>
              <a:rPr lang="en-US" altLang="zh-CN" b="1" dirty="0" smtClean="0"/>
              <a:t> </a:t>
            </a:r>
            <a:r>
              <a:rPr lang="zh-CN" altLang="en-US" dirty="0" smtClean="0"/>
              <a:t>（</a:t>
            </a:r>
            <a:r>
              <a:rPr lang="en-US" altLang="zh-CN" dirty="0" smtClean="0"/>
              <a:t>1510</a:t>
            </a:r>
            <a:r>
              <a:rPr lang="zh-CN" altLang="en-US" dirty="0"/>
              <a:t>单</a:t>
            </a:r>
            <a:r>
              <a:rPr lang="zh-CN" altLang="en-US" dirty="0" smtClean="0"/>
              <a:t>）</a:t>
            </a:r>
            <a:endParaRPr lang="en-US" altLang="zh-CN" dirty="0" smtClean="0"/>
          </a:p>
          <a:p>
            <a:r>
              <a:rPr lang="zh-CN" altLang="en-US" sz="2400" dirty="0" smtClean="0">
                <a:latin typeface="方正清刻本悦宋简体" panose="02000000000000000000" pitchFamily="2" charset="-122"/>
                <a:ea typeface="方正清刻本悦宋简体" panose="02000000000000000000" pitchFamily="2" charset="-122"/>
              </a:rPr>
              <a:t>一、</a:t>
            </a:r>
            <a:r>
              <a:rPr lang="zh-CN" altLang="zh-CN" sz="2400" b="1" dirty="0">
                <a:latin typeface="方正清刻本悦宋简体" panose="02000000000000000000" pitchFamily="2" charset="-122"/>
                <a:ea typeface="方正清刻本悦宋简体" panose="02000000000000000000" pitchFamily="2" charset="-122"/>
              </a:rPr>
              <a:t>广义</a:t>
            </a:r>
            <a:r>
              <a:rPr lang="zh-CN" altLang="zh-CN" sz="2400" b="1" dirty="0" smtClean="0">
                <a:latin typeface="方正清刻本悦宋简体" panose="02000000000000000000" pitchFamily="2" charset="-122"/>
                <a:ea typeface="方正清刻本悦宋简体" panose="02000000000000000000" pitchFamily="2" charset="-122"/>
              </a:rPr>
              <a:t>文化</a:t>
            </a:r>
            <a:r>
              <a:rPr lang="zh-CN" altLang="en-US" dirty="0" smtClean="0">
                <a:solidFill>
                  <a:schemeClr val="accent5"/>
                </a:solidFill>
              </a:rPr>
              <a:t>★</a:t>
            </a:r>
            <a:r>
              <a:rPr lang="zh-CN" altLang="en-US" dirty="0">
                <a:solidFill>
                  <a:schemeClr val="accent5"/>
                </a:solidFill>
              </a:rPr>
              <a:t>★</a:t>
            </a:r>
            <a:r>
              <a:rPr lang="zh-CN" altLang="zh-CN" dirty="0" smtClean="0"/>
              <a:t>：</a:t>
            </a:r>
            <a:r>
              <a:rPr lang="zh-CN" altLang="zh-CN" dirty="0"/>
              <a:t>（</a:t>
            </a:r>
            <a:r>
              <a:rPr lang="en-US" altLang="zh-CN" dirty="0"/>
              <a:t>0810</a:t>
            </a:r>
            <a:r>
              <a:rPr lang="zh-CN" altLang="zh-CN" dirty="0"/>
              <a:t>名、</a:t>
            </a:r>
            <a:r>
              <a:rPr lang="en-US" altLang="zh-CN" dirty="0"/>
              <a:t>1001</a:t>
            </a:r>
            <a:r>
              <a:rPr lang="zh-CN" altLang="zh-CN" dirty="0"/>
              <a:t>、</a:t>
            </a:r>
            <a:r>
              <a:rPr lang="en-US" altLang="zh-CN" dirty="0"/>
              <a:t>1504</a:t>
            </a:r>
            <a:r>
              <a:rPr lang="zh-CN" altLang="zh-CN" dirty="0"/>
              <a:t>简）</a:t>
            </a:r>
            <a:endParaRPr lang="zh-CN" altLang="zh-CN" dirty="0"/>
          </a:p>
          <a:p>
            <a:r>
              <a:rPr lang="zh-CN" altLang="en-US" b="1" dirty="0">
                <a:solidFill>
                  <a:schemeClr val="tx1"/>
                </a:solidFill>
                <a:sym typeface="+mn-ea"/>
              </a:rPr>
              <a:t>定义：</a:t>
            </a:r>
            <a:r>
              <a:rPr lang="zh-CN" altLang="en-US" b="1" u="sng" dirty="0">
                <a:solidFill>
                  <a:schemeClr val="accent5"/>
                </a:solidFill>
                <a:sym typeface="+mn-ea"/>
              </a:rPr>
              <a:t>人类</a:t>
            </a:r>
            <a:r>
              <a:rPr lang="zh-CN" altLang="en-US" dirty="0">
                <a:sym typeface="+mn-ea"/>
              </a:rPr>
              <a:t>在长期的历史发展中共同创造并赖以生存的</a:t>
            </a:r>
            <a:r>
              <a:rPr lang="zh-CN" altLang="en-US" b="1" u="sng" dirty="0">
                <a:solidFill>
                  <a:schemeClr val="accent5"/>
                </a:solidFill>
                <a:sym typeface="+mn-ea"/>
              </a:rPr>
              <a:t>物质与精神存在</a:t>
            </a:r>
            <a:r>
              <a:rPr lang="zh-CN" altLang="en-US" dirty="0">
                <a:sym typeface="+mn-ea"/>
              </a:rPr>
              <a:t>的总和</a:t>
            </a:r>
            <a:r>
              <a:rPr lang="zh-CN" altLang="en-US" dirty="0" smtClean="0">
                <a:sym typeface="+mn-ea"/>
              </a:rPr>
              <a:t>。</a:t>
            </a:r>
            <a:endParaRPr lang="en-US" altLang="zh-CN" dirty="0"/>
          </a:p>
          <a:p>
            <a:r>
              <a:rPr lang="zh-CN" altLang="en-US" b="1" dirty="0">
                <a:sym typeface="+mn-ea"/>
              </a:rPr>
              <a:t>要点：</a:t>
            </a:r>
            <a:endParaRPr lang="zh-CN" altLang="zh-CN" dirty="0"/>
          </a:p>
          <a:p>
            <a:pPr marL="457200" indent="-457200">
              <a:buFont typeface="+mj-lt"/>
              <a:buAutoNum type="arabicPeriod"/>
            </a:pPr>
            <a:r>
              <a:rPr lang="zh-CN" altLang="zh-CN" dirty="0" smtClean="0"/>
              <a:t>是</a:t>
            </a:r>
            <a:r>
              <a:rPr lang="zh-CN" altLang="zh-CN" dirty="0"/>
              <a:t>与人类及人类的创造活动相联系的，是以</a:t>
            </a:r>
            <a:r>
              <a:rPr lang="zh-CN" altLang="zh-CN" b="1" u="sng" dirty="0">
                <a:solidFill>
                  <a:schemeClr val="accent5"/>
                </a:solidFill>
              </a:rPr>
              <a:t>人</a:t>
            </a:r>
            <a:r>
              <a:rPr lang="zh-CN" altLang="zh-CN" dirty="0"/>
              <a:t>为中心的概念。</a:t>
            </a:r>
            <a:endParaRPr lang="zh-CN" altLang="zh-CN" dirty="0"/>
          </a:p>
          <a:p>
            <a:pPr marL="457200" indent="-457200">
              <a:buFont typeface="+mj-lt"/>
              <a:buAutoNum type="arabicPeriod"/>
            </a:pPr>
            <a:r>
              <a:rPr lang="zh-CN" altLang="zh-CN" dirty="0" smtClean="0"/>
              <a:t>是</a:t>
            </a:r>
            <a:r>
              <a:rPr lang="zh-CN" altLang="zh-CN" dirty="0"/>
              <a:t>一个历史概念，它涵盖人类历史的全过程，是一个</a:t>
            </a:r>
            <a:r>
              <a:rPr lang="zh-CN" altLang="zh-CN" b="1" u="sng" dirty="0">
                <a:solidFill>
                  <a:schemeClr val="accent5"/>
                </a:solidFill>
              </a:rPr>
              <a:t>传承发展</a:t>
            </a:r>
            <a:r>
              <a:rPr lang="zh-CN" altLang="zh-CN" dirty="0"/>
              <a:t>的综合概念。</a:t>
            </a:r>
            <a:endParaRPr lang="zh-CN" altLang="zh-CN" dirty="0"/>
          </a:p>
          <a:p>
            <a:pPr marL="457200" indent="-457200">
              <a:buFont typeface="+mj-lt"/>
              <a:buAutoNum type="arabicPeriod"/>
            </a:pPr>
            <a:r>
              <a:rPr lang="zh-CN" altLang="zh-CN" dirty="0" smtClean="0"/>
              <a:t>外延</a:t>
            </a:r>
            <a:r>
              <a:rPr lang="zh-CN" altLang="zh-CN" dirty="0"/>
              <a:t>涵盖</a:t>
            </a:r>
            <a:r>
              <a:rPr lang="zh-CN" altLang="zh-CN" b="1" u="sng" dirty="0">
                <a:solidFill>
                  <a:schemeClr val="accent5"/>
                </a:solidFill>
              </a:rPr>
              <a:t>物质</a:t>
            </a:r>
            <a:r>
              <a:rPr lang="zh-CN" altLang="zh-CN" dirty="0"/>
              <a:t>创造和</a:t>
            </a:r>
            <a:r>
              <a:rPr lang="zh-CN" altLang="zh-CN" b="1" u="sng" dirty="0">
                <a:solidFill>
                  <a:schemeClr val="accent5"/>
                </a:solidFill>
              </a:rPr>
              <a:t>精神</a:t>
            </a:r>
            <a:r>
              <a:rPr lang="zh-CN" altLang="zh-CN" dirty="0"/>
              <a:t>创造的全部。</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矩形 4"/>
          <p:cNvSpPr/>
          <p:nvPr/>
        </p:nvSpPr>
        <p:spPr>
          <a:xfrm>
            <a:off x="7362886" y="1905427"/>
            <a:ext cx="3177652" cy="34496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accent5"/>
                </a:solidFill>
              </a:rPr>
              <a:t>#</a:t>
            </a:r>
            <a:r>
              <a:rPr lang="zh-CN" altLang="en-US" sz="2000" dirty="0" smtClean="0">
                <a:solidFill>
                  <a:schemeClr val="accent5"/>
                </a:solidFill>
              </a:rPr>
              <a:t>全人类</a:t>
            </a:r>
            <a:r>
              <a:rPr lang="en-US" altLang="zh-CN" sz="2000" dirty="0" smtClean="0">
                <a:solidFill>
                  <a:schemeClr val="accent5"/>
                </a:solidFill>
              </a:rPr>
              <a:t>#   #</a:t>
            </a:r>
            <a:r>
              <a:rPr lang="zh-CN" altLang="en-US" sz="2000" dirty="0" smtClean="0">
                <a:solidFill>
                  <a:schemeClr val="accent5"/>
                </a:solidFill>
              </a:rPr>
              <a:t>物质</a:t>
            </a:r>
            <a:r>
              <a:rPr lang="en-US" altLang="zh-CN" sz="2000" dirty="0" smtClean="0">
                <a:solidFill>
                  <a:schemeClr val="accent5"/>
                </a:solidFill>
              </a:rPr>
              <a:t>+</a:t>
            </a:r>
            <a:r>
              <a:rPr lang="zh-CN" altLang="en-US" sz="2000" dirty="0" smtClean="0">
                <a:solidFill>
                  <a:schemeClr val="accent5"/>
                </a:solidFill>
              </a:rPr>
              <a:t>精神</a:t>
            </a:r>
            <a:r>
              <a:rPr lang="en-US" altLang="zh-CN" sz="2000" dirty="0" smtClean="0">
                <a:solidFill>
                  <a:schemeClr val="accent5"/>
                </a:solidFill>
              </a:rPr>
              <a:t>#</a:t>
            </a:r>
            <a:endParaRPr lang="zh-CN" altLang="en-US" sz="2000" dirty="0">
              <a:solidFill>
                <a:schemeClr val="accent5"/>
              </a:solidFill>
            </a:endParaRPr>
          </a:p>
        </p:txBody>
      </p:sp>
      <p:sp>
        <p:nvSpPr>
          <p:cNvPr id="10" name="圆角矩形 9"/>
          <p:cNvSpPr/>
          <p:nvPr/>
        </p:nvSpPr>
        <p:spPr>
          <a:xfrm>
            <a:off x="6867120" y="1362089"/>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5"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6"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8"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9"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0"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3" name="矩形 12"/>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p:txBody>
          <a:bodyPr>
            <a:normAutofit/>
          </a:bodyPr>
          <a:lstStyle/>
          <a:p>
            <a:r>
              <a:rPr lang="en-US" altLang="zh-CN" sz="2400" dirty="0" smtClean="0">
                <a:latin typeface="+mj-ea"/>
                <a:ea typeface="+mj-ea"/>
              </a:rPr>
              <a:t>0.1.2</a:t>
            </a:r>
            <a:r>
              <a:rPr lang="zh-CN" altLang="en-US" sz="2400" dirty="0" smtClean="0">
                <a:latin typeface="+mj-ea"/>
                <a:ea typeface="+mj-ea"/>
              </a:rPr>
              <a:t>、</a:t>
            </a:r>
            <a:r>
              <a:rPr lang="zh-CN" altLang="zh-CN" sz="2400" dirty="0">
                <a:latin typeface="+mj-ea"/>
                <a:ea typeface="+mj-ea"/>
              </a:rPr>
              <a:t>广义文化与狭义文化的定义 </a:t>
            </a:r>
            <a:r>
              <a:rPr lang="en-US" altLang="zh-CN" b="1" dirty="0" smtClean="0"/>
              <a:t> </a:t>
            </a:r>
            <a:r>
              <a:rPr lang="zh-CN" altLang="en-US" dirty="0" smtClean="0"/>
              <a:t>（</a:t>
            </a:r>
            <a:r>
              <a:rPr lang="en-US" altLang="zh-CN" dirty="0" smtClean="0"/>
              <a:t>1510</a:t>
            </a:r>
            <a:r>
              <a:rPr lang="zh-CN" altLang="en-US" dirty="0"/>
              <a:t>单</a:t>
            </a:r>
            <a:r>
              <a:rPr lang="zh-CN" altLang="en-US" dirty="0" smtClean="0"/>
              <a:t>）</a:t>
            </a:r>
            <a:endParaRPr lang="en-US" altLang="zh-CN" dirty="0" smtClean="0"/>
          </a:p>
          <a:p>
            <a:pPr>
              <a:spcBef>
                <a:spcPts val="1200"/>
              </a:spcBef>
            </a:pPr>
            <a:r>
              <a:rPr lang="zh-CN" altLang="en-US" sz="2400" dirty="0" smtClean="0">
                <a:latin typeface="方正清刻本悦宋简体" panose="02000000000000000000" pitchFamily="2" charset="-122"/>
                <a:ea typeface="方正清刻本悦宋简体" panose="02000000000000000000" pitchFamily="2" charset="-122"/>
              </a:rPr>
              <a:t>二、</a:t>
            </a:r>
            <a:r>
              <a:rPr lang="zh-CN" altLang="zh-CN" sz="2400" b="1" dirty="0">
                <a:latin typeface="方正清刻本悦宋简体" panose="02000000000000000000" pitchFamily="2" charset="-122"/>
                <a:ea typeface="方正清刻本悦宋简体" panose="02000000000000000000" pitchFamily="2" charset="-122"/>
              </a:rPr>
              <a:t>狭义</a:t>
            </a:r>
            <a:r>
              <a:rPr lang="zh-CN" altLang="zh-CN" sz="2400" b="1" dirty="0" smtClean="0">
                <a:latin typeface="方正清刻本悦宋简体" panose="02000000000000000000" pitchFamily="2" charset="-122"/>
                <a:ea typeface="方正清刻本悦宋简体" panose="02000000000000000000" pitchFamily="2" charset="-122"/>
              </a:rPr>
              <a:t>文化</a:t>
            </a:r>
            <a:r>
              <a:rPr lang="zh-CN" altLang="en-US" sz="2400" b="1" dirty="0" smtClean="0">
                <a:latin typeface="方正清刻本悦宋简体" panose="02000000000000000000" pitchFamily="2" charset="-122"/>
                <a:ea typeface="方正清刻本悦宋简体" panose="02000000000000000000" pitchFamily="2" charset="-122"/>
              </a:rPr>
              <a:t>，又称人文文化</a:t>
            </a:r>
            <a:r>
              <a:rPr lang="zh-CN" altLang="en-US" dirty="0" smtClean="0">
                <a:solidFill>
                  <a:schemeClr val="accent5"/>
                </a:solidFill>
              </a:rPr>
              <a:t>★</a:t>
            </a:r>
            <a:r>
              <a:rPr lang="zh-CN" altLang="en-US" dirty="0">
                <a:solidFill>
                  <a:schemeClr val="accent5"/>
                </a:solidFill>
              </a:rPr>
              <a:t>★</a:t>
            </a:r>
            <a:r>
              <a:rPr lang="zh-CN" altLang="zh-CN" dirty="0" smtClean="0"/>
              <a:t>（</a:t>
            </a:r>
            <a:r>
              <a:rPr lang="en-US" altLang="zh-CN" dirty="0" smtClean="0"/>
              <a:t>1510</a:t>
            </a:r>
            <a:r>
              <a:rPr lang="zh-CN" altLang="en-US" dirty="0" smtClean="0"/>
              <a:t>简、</a:t>
            </a:r>
            <a:r>
              <a:rPr lang="en-US" altLang="zh-CN" dirty="0" smtClean="0"/>
              <a:t>0910</a:t>
            </a:r>
            <a:r>
              <a:rPr lang="zh-CN" altLang="zh-CN" dirty="0"/>
              <a:t>名）</a:t>
            </a:r>
            <a:endParaRPr lang="zh-CN" altLang="zh-CN" dirty="0"/>
          </a:p>
          <a:p>
            <a:pPr>
              <a:spcBef>
                <a:spcPts val="1200"/>
              </a:spcBef>
            </a:pPr>
            <a:r>
              <a:rPr lang="zh-CN" altLang="en-US" b="1" dirty="0">
                <a:sym typeface="+mn-ea"/>
              </a:rPr>
              <a:t>定义：</a:t>
            </a:r>
            <a:r>
              <a:rPr lang="zh-CN" altLang="en-US" b="1" u="sng" dirty="0">
                <a:solidFill>
                  <a:schemeClr val="accent2"/>
                </a:solidFill>
                <a:sym typeface="+mn-ea"/>
              </a:rPr>
              <a:t>某一社会集体</a:t>
            </a:r>
            <a:r>
              <a:rPr lang="zh-CN" altLang="en-US" dirty="0" smtClean="0">
                <a:sym typeface="+mn-ea"/>
              </a:rPr>
              <a:t>在</a:t>
            </a:r>
            <a:r>
              <a:rPr lang="zh-CN" altLang="en-US" dirty="0">
                <a:sym typeface="+mn-ea"/>
              </a:rPr>
              <a:t>长期历史发展中经传承而自然凝聚的共有的</a:t>
            </a:r>
            <a:r>
              <a:rPr lang="zh-CN" altLang="en-US" b="1" u="sng" dirty="0">
                <a:solidFill>
                  <a:schemeClr val="accent2"/>
                </a:solidFill>
                <a:sym typeface="+mn-ea"/>
              </a:rPr>
              <a:t>人文精神及其物质体现</a:t>
            </a:r>
            <a:r>
              <a:rPr lang="zh-CN" altLang="en-US" dirty="0">
                <a:sym typeface="+mn-ea"/>
              </a:rPr>
              <a:t>总体</a:t>
            </a:r>
            <a:r>
              <a:rPr lang="zh-CN" altLang="en-US" dirty="0" smtClean="0">
                <a:sym typeface="+mn-ea"/>
              </a:rPr>
              <a:t>体系，也叫人文文化。</a:t>
            </a:r>
            <a:endParaRPr lang="zh-CN" altLang="zh-CN" dirty="0"/>
          </a:p>
          <a:p>
            <a:pPr>
              <a:spcBef>
                <a:spcPts val="1200"/>
              </a:spcBef>
            </a:pPr>
            <a:r>
              <a:rPr lang="zh-CN" altLang="en-US" b="1" dirty="0">
                <a:sym typeface="+mn-ea"/>
              </a:rPr>
              <a:t>要点：</a:t>
            </a:r>
            <a:endParaRPr lang="zh-CN" altLang="zh-CN" dirty="0"/>
          </a:p>
          <a:p>
            <a:pPr marL="457200" indent="-457200">
              <a:buFont typeface="+mj-lt"/>
              <a:buAutoNum type="arabicPeriod"/>
            </a:pPr>
            <a:r>
              <a:rPr lang="zh-CN" altLang="zh-CN" dirty="0" smtClean="0"/>
              <a:t>以</a:t>
            </a:r>
            <a:r>
              <a:rPr lang="zh-CN" altLang="zh-CN" b="1" u="sng" dirty="0">
                <a:solidFill>
                  <a:schemeClr val="accent5"/>
                </a:solidFill>
              </a:rPr>
              <a:t>人的精神活动</a:t>
            </a:r>
            <a:r>
              <a:rPr lang="zh-CN" altLang="zh-CN" dirty="0"/>
              <a:t>为中心，即使观察物化世界，也是以其中的</a:t>
            </a:r>
            <a:r>
              <a:rPr lang="zh-CN" altLang="zh-CN" b="1" u="sng" dirty="0">
                <a:solidFill>
                  <a:schemeClr val="accent5"/>
                </a:solidFill>
              </a:rPr>
              <a:t>人文精神</a:t>
            </a:r>
            <a:r>
              <a:rPr lang="zh-CN" altLang="zh-CN" dirty="0"/>
              <a:t>为内核的。</a:t>
            </a:r>
            <a:endParaRPr lang="zh-CN" altLang="zh-CN" dirty="0"/>
          </a:p>
          <a:p>
            <a:pPr marL="457200" indent="-457200">
              <a:buFont typeface="+mj-lt"/>
              <a:buAutoNum type="arabicPeriod"/>
            </a:pPr>
            <a:r>
              <a:rPr lang="zh-CN" altLang="zh-CN" dirty="0" smtClean="0"/>
              <a:t>关注</a:t>
            </a:r>
            <a:r>
              <a:rPr lang="zh-CN" altLang="zh-CN" dirty="0"/>
              <a:t>的不是</a:t>
            </a:r>
            <a:r>
              <a:rPr lang="zh-CN" altLang="zh-CN" dirty="0" smtClean="0"/>
              <a:t>个别人，</a:t>
            </a:r>
            <a:r>
              <a:rPr lang="zh-CN" altLang="zh-CN" dirty="0"/>
              <a:t>而是经历史传承累积凝聚的</a:t>
            </a:r>
            <a:r>
              <a:rPr lang="zh-CN" altLang="zh-CN" b="1" u="sng" dirty="0">
                <a:solidFill>
                  <a:schemeClr val="accent5"/>
                </a:solidFill>
              </a:rPr>
              <a:t>共有的</a:t>
            </a:r>
            <a:r>
              <a:rPr lang="zh-CN" altLang="zh-CN" dirty="0"/>
              <a:t>、</a:t>
            </a:r>
            <a:r>
              <a:rPr lang="zh-CN" altLang="zh-CN" b="1" u="sng" dirty="0">
                <a:solidFill>
                  <a:schemeClr val="accent5"/>
                </a:solidFill>
              </a:rPr>
              <a:t>成体系的</a:t>
            </a:r>
            <a:r>
              <a:rPr lang="zh-CN" altLang="zh-CN" dirty="0"/>
              <a:t>人文精神。</a:t>
            </a:r>
            <a:endParaRPr lang="zh-CN" altLang="zh-CN" dirty="0"/>
          </a:p>
          <a:p>
            <a:pPr marL="457200" indent="-457200">
              <a:buFont typeface="+mj-lt"/>
              <a:buAutoNum type="arabicPeriod"/>
            </a:pPr>
            <a:r>
              <a:rPr lang="zh-CN" altLang="en-US" dirty="0" smtClean="0"/>
              <a:t>不仅</a:t>
            </a:r>
            <a:r>
              <a:rPr lang="zh-CN" altLang="zh-CN" dirty="0" smtClean="0"/>
              <a:t>关注全人类</a:t>
            </a:r>
            <a:r>
              <a:rPr lang="zh-CN" altLang="zh-CN" dirty="0"/>
              <a:t>的普遍共性</a:t>
            </a:r>
            <a:r>
              <a:rPr lang="zh-CN" altLang="zh-CN" dirty="0" smtClean="0"/>
              <a:t>，更</a:t>
            </a:r>
            <a:r>
              <a:rPr lang="zh-CN" altLang="zh-CN" dirty="0"/>
              <a:t>注重</a:t>
            </a:r>
            <a:r>
              <a:rPr lang="zh-CN" altLang="zh-CN" b="1" u="sng" dirty="0">
                <a:solidFill>
                  <a:schemeClr val="accent5"/>
                </a:solidFill>
              </a:rPr>
              <a:t>不同</a:t>
            </a:r>
            <a:r>
              <a:rPr lang="zh-CN" altLang="zh-CN" dirty="0"/>
              <a:t>民族、阶层、集团人文精神的特点。</a:t>
            </a:r>
            <a:endParaRPr lang="zh-CN" altLang="zh-CN" dirty="0"/>
          </a:p>
          <a:p>
            <a:r>
              <a:rPr lang="zh-CN" altLang="zh-CN" dirty="0" smtClean="0">
                <a:latin typeface="+mj-ea"/>
                <a:ea typeface="+mj-ea"/>
              </a:rPr>
              <a:t>狭义</a:t>
            </a:r>
            <a:r>
              <a:rPr lang="zh-CN" altLang="zh-CN" dirty="0">
                <a:latin typeface="+mj-ea"/>
                <a:ea typeface="+mj-ea"/>
              </a:rPr>
              <a:t>文化的</a:t>
            </a:r>
            <a:r>
              <a:rPr lang="zh-CN" altLang="zh-CN" dirty="0" smtClean="0">
                <a:latin typeface="+mj-ea"/>
                <a:ea typeface="+mj-ea"/>
              </a:rPr>
              <a:t>定义适用于</a:t>
            </a:r>
            <a:r>
              <a:rPr lang="zh-CN" altLang="zh-CN" b="1" u="sng" dirty="0">
                <a:latin typeface="+mj-ea"/>
                <a:ea typeface="+mj-ea"/>
              </a:rPr>
              <a:t>人类</a:t>
            </a:r>
            <a:r>
              <a:rPr lang="zh-CN" altLang="zh-CN" dirty="0" smtClean="0">
                <a:latin typeface="+mj-ea"/>
                <a:ea typeface="+mj-ea"/>
              </a:rPr>
              <a:t>文化学</a:t>
            </a:r>
            <a:r>
              <a:rPr lang="zh-CN" altLang="en-US" dirty="0" smtClean="0">
                <a:latin typeface="+mj-ea"/>
                <a:ea typeface="+mj-ea"/>
              </a:rPr>
              <a:t>，</a:t>
            </a:r>
            <a:r>
              <a:rPr lang="zh-CN" altLang="zh-CN" b="1" u="sng" dirty="0" smtClean="0">
                <a:latin typeface="+mj-ea"/>
                <a:ea typeface="+mj-ea"/>
              </a:rPr>
              <a:t>民族</a:t>
            </a:r>
            <a:r>
              <a:rPr lang="zh-CN" altLang="zh-CN" dirty="0" smtClean="0">
                <a:latin typeface="+mj-ea"/>
                <a:ea typeface="+mj-ea"/>
              </a:rPr>
              <a:t>文化学</a:t>
            </a:r>
            <a:r>
              <a:rPr lang="zh-CN" altLang="en-US" dirty="0" smtClean="0">
                <a:latin typeface="+mj-ea"/>
                <a:ea typeface="+mj-ea"/>
              </a:rPr>
              <a:t>，</a:t>
            </a:r>
            <a:r>
              <a:rPr lang="zh-CN" altLang="zh-CN" b="1" u="sng" dirty="0" smtClean="0">
                <a:latin typeface="+mj-ea"/>
                <a:ea typeface="+mj-ea"/>
              </a:rPr>
              <a:t>国别</a:t>
            </a:r>
            <a:r>
              <a:rPr lang="zh-CN" altLang="zh-CN" dirty="0">
                <a:latin typeface="+mj-ea"/>
                <a:ea typeface="+mj-ea"/>
              </a:rPr>
              <a:t>文学</a:t>
            </a:r>
            <a:r>
              <a:rPr lang="zh-CN" altLang="zh-CN" dirty="0" smtClean="0">
                <a:latin typeface="+mj-ea"/>
                <a:ea typeface="+mj-ea"/>
              </a:rPr>
              <a:t>等。</a:t>
            </a:r>
            <a:r>
              <a:rPr lang="zh-CN" altLang="zh-CN" dirty="0"/>
              <a:t>（</a:t>
            </a:r>
            <a:r>
              <a:rPr lang="en-US" altLang="zh-CN" dirty="0"/>
              <a:t>1504</a:t>
            </a:r>
            <a:r>
              <a:rPr lang="zh-CN" altLang="zh-CN" dirty="0"/>
              <a:t>多）</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7" name="矩形 6"/>
          <p:cNvSpPr/>
          <p:nvPr/>
        </p:nvSpPr>
        <p:spPr>
          <a:xfrm>
            <a:off x="7649906" y="2058362"/>
            <a:ext cx="3177652" cy="34496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accent5"/>
                </a:solidFill>
              </a:rPr>
              <a:t>#</a:t>
            </a:r>
            <a:r>
              <a:rPr lang="zh-CN" altLang="en-US" sz="2000" dirty="0" smtClean="0">
                <a:solidFill>
                  <a:schemeClr val="accent5"/>
                </a:solidFill>
              </a:rPr>
              <a:t>某个群体</a:t>
            </a:r>
            <a:r>
              <a:rPr lang="en-US" altLang="zh-CN" sz="2000" dirty="0" smtClean="0">
                <a:solidFill>
                  <a:schemeClr val="accent5"/>
                </a:solidFill>
              </a:rPr>
              <a:t>#  #only</a:t>
            </a:r>
            <a:r>
              <a:rPr lang="zh-CN" altLang="en-US" sz="2000" dirty="0" smtClean="0">
                <a:solidFill>
                  <a:schemeClr val="accent5"/>
                </a:solidFill>
              </a:rPr>
              <a:t>精神</a:t>
            </a:r>
            <a:r>
              <a:rPr lang="en-US" altLang="zh-CN" sz="2000" dirty="0" smtClean="0">
                <a:solidFill>
                  <a:schemeClr val="accent5"/>
                </a:solidFill>
              </a:rPr>
              <a:t>#</a:t>
            </a:r>
            <a:endParaRPr lang="zh-CN" altLang="en-US" sz="2000" dirty="0">
              <a:solidFill>
                <a:schemeClr val="accent5"/>
              </a:solidFill>
            </a:endParaRPr>
          </a:p>
        </p:txBody>
      </p:sp>
      <p:sp>
        <p:nvSpPr>
          <p:cNvPr id="10" name="圆角矩形 9"/>
          <p:cNvSpPr/>
          <p:nvPr/>
        </p:nvSpPr>
        <p:spPr>
          <a:xfrm>
            <a:off x="6867120" y="1348119"/>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6"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8"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9"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0"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1"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2" name="矩形 21"/>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smtClean="0">
                <a:latin typeface="+mj-ea"/>
                <a:ea typeface="+mj-ea"/>
              </a:rPr>
              <a:t>0.1.2</a:t>
            </a:r>
            <a:r>
              <a:rPr lang="zh-CN" altLang="en-US" sz="2400" dirty="0" smtClean="0">
                <a:latin typeface="+mj-ea"/>
                <a:ea typeface="+mj-ea"/>
              </a:rPr>
              <a:t>、</a:t>
            </a:r>
            <a:r>
              <a:rPr lang="zh-CN" altLang="zh-CN" sz="2400" dirty="0">
                <a:latin typeface="+mj-ea"/>
                <a:ea typeface="+mj-ea"/>
              </a:rPr>
              <a:t>广义文化与狭义文化的定义 </a:t>
            </a:r>
            <a:r>
              <a:rPr lang="en-US" altLang="zh-CN" b="1" dirty="0" smtClean="0"/>
              <a:t> </a:t>
            </a:r>
            <a:r>
              <a:rPr lang="zh-CN" altLang="en-US" dirty="0" smtClean="0"/>
              <a:t>（</a:t>
            </a:r>
            <a:r>
              <a:rPr lang="en-US" altLang="zh-CN" dirty="0" smtClean="0"/>
              <a:t>1510</a:t>
            </a:r>
            <a:r>
              <a:rPr lang="zh-CN" altLang="en-US" dirty="0"/>
              <a:t>单</a:t>
            </a:r>
            <a:r>
              <a:rPr lang="zh-CN" altLang="en-US" dirty="0" smtClean="0"/>
              <a:t>）</a:t>
            </a:r>
            <a:endParaRPr lang="en-US" altLang="zh-CN" dirty="0" smtClean="0"/>
          </a:p>
          <a:p>
            <a:r>
              <a:rPr lang="zh-CN" altLang="en-US" sz="2400" dirty="0" smtClean="0">
                <a:latin typeface="方正清刻本悦宋简体" panose="02000000000000000000" pitchFamily="2" charset="-122"/>
                <a:ea typeface="方正清刻本悦宋简体" panose="02000000000000000000" pitchFamily="2" charset="-122"/>
              </a:rPr>
              <a:t>一</a:t>
            </a:r>
            <a:r>
              <a:rPr lang="zh-CN" altLang="zh-CN" sz="2400" dirty="0" smtClean="0">
                <a:latin typeface="方正清刻本悦宋简体" panose="02000000000000000000" pitchFamily="2" charset="-122"/>
                <a:ea typeface="方正清刻本悦宋简体" panose="02000000000000000000" pitchFamily="2" charset="-122"/>
              </a:rPr>
              <a:t>、</a:t>
            </a:r>
            <a:r>
              <a:rPr lang="zh-CN" altLang="zh-CN" sz="2400" b="1" dirty="0">
                <a:latin typeface="方正清刻本悦宋简体" panose="02000000000000000000" pitchFamily="2" charset="-122"/>
                <a:ea typeface="方正清刻本悦宋简体" panose="02000000000000000000" pitchFamily="2" charset="-122"/>
              </a:rPr>
              <a:t>广义</a:t>
            </a:r>
            <a:r>
              <a:rPr lang="zh-CN" altLang="zh-CN" sz="2400" b="1" dirty="0" smtClean="0">
                <a:latin typeface="方正清刻本悦宋简体" panose="02000000000000000000" pitchFamily="2" charset="-122"/>
                <a:ea typeface="方正清刻本悦宋简体" panose="02000000000000000000" pitchFamily="2" charset="-122"/>
              </a:rPr>
              <a:t>文化</a:t>
            </a:r>
            <a:r>
              <a:rPr lang="zh-CN" altLang="en-US" dirty="0" smtClean="0">
                <a:solidFill>
                  <a:schemeClr val="accent5"/>
                </a:solidFill>
              </a:rPr>
              <a:t>★</a:t>
            </a:r>
            <a:r>
              <a:rPr lang="zh-CN" altLang="en-US" dirty="0">
                <a:solidFill>
                  <a:schemeClr val="accent5"/>
                </a:solidFill>
              </a:rPr>
              <a:t>★</a:t>
            </a:r>
            <a:r>
              <a:rPr lang="zh-CN" altLang="zh-CN" dirty="0" smtClean="0"/>
              <a:t>：</a:t>
            </a:r>
            <a:r>
              <a:rPr lang="zh-CN" altLang="zh-CN" dirty="0"/>
              <a:t>（</a:t>
            </a:r>
            <a:r>
              <a:rPr lang="en-US" altLang="zh-CN" dirty="0"/>
              <a:t>0810</a:t>
            </a:r>
            <a:r>
              <a:rPr lang="zh-CN" altLang="zh-CN" dirty="0"/>
              <a:t>名、</a:t>
            </a:r>
            <a:r>
              <a:rPr lang="en-US" altLang="zh-CN" dirty="0"/>
              <a:t>1001</a:t>
            </a:r>
            <a:r>
              <a:rPr lang="zh-CN" altLang="zh-CN" dirty="0"/>
              <a:t>、</a:t>
            </a:r>
            <a:r>
              <a:rPr lang="en-US" altLang="zh-CN" dirty="0"/>
              <a:t>1504</a:t>
            </a:r>
            <a:r>
              <a:rPr lang="zh-CN" altLang="zh-CN" dirty="0"/>
              <a:t>简）</a:t>
            </a:r>
            <a:endParaRPr lang="zh-CN" altLang="zh-CN" dirty="0"/>
          </a:p>
          <a:p>
            <a:pPr marL="457200" indent="-457200">
              <a:buFont typeface="+mj-lt"/>
              <a:buAutoNum type="arabicPeriod"/>
            </a:pPr>
            <a:r>
              <a:rPr lang="zh-CN" altLang="zh-CN" dirty="0" smtClean="0"/>
              <a:t>是</a:t>
            </a:r>
            <a:r>
              <a:rPr lang="zh-CN" altLang="zh-CN" dirty="0"/>
              <a:t>与人类及人类的创造活动相联系的，是以</a:t>
            </a:r>
            <a:r>
              <a:rPr lang="zh-CN" altLang="zh-CN" b="1" u="sng" dirty="0">
                <a:solidFill>
                  <a:schemeClr val="accent5"/>
                </a:solidFill>
              </a:rPr>
              <a:t>人</a:t>
            </a:r>
            <a:r>
              <a:rPr lang="zh-CN" altLang="zh-CN" dirty="0"/>
              <a:t>为中心的概念。</a:t>
            </a:r>
            <a:endParaRPr lang="zh-CN" altLang="zh-CN" dirty="0"/>
          </a:p>
          <a:p>
            <a:pPr marL="457200" indent="-457200">
              <a:buFont typeface="+mj-lt"/>
              <a:buAutoNum type="arabicPeriod"/>
            </a:pPr>
            <a:r>
              <a:rPr lang="zh-CN" altLang="zh-CN" dirty="0" smtClean="0"/>
              <a:t>是</a:t>
            </a:r>
            <a:r>
              <a:rPr lang="zh-CN" altLang="zh-CN" dirty="0"/>
              <a:t>一个历史概念，它涵盖人类历史的全过程，是一个</a:t>
            </a:r>
            <a:r>
              <a:rPr lang="zh-CN" altLang="zh-CN" b="1" u="sng" dirty="0">
                <a:solidFill>
                  <a:schemeClr val="accent5"/>
                </a:solidFill>
              </a:rPr>
              <a:t>传承发展</a:t>
            </a:r>
            <a:r>
              <a:rPr lang="zh-CN" altLang="zh-CN" dirty="0"/>
              <a:t>的综合概念。</a:t>
            </a:r>
            <a:endParaRPr lang="zh-CN" altLang="zh-CN" dirty="0"/>
          </a:p>
          <a:p>
            <a:pPr marL="457200" indent="-457200">
              <a:buFont typeface="+mj-lt"/>
              <a:buAutoNum type="arabicPeriod"/>
            </a:pPr>
            <a:r>
              <a:rPr lang="zh-CN" altLang="zh-CN" dirty="0" smtClean="0"/>
              <a:t>外延</a:t>
            </a:r>
            <a:r>
              <a:rPr lang="zh-CN" altLang="zh-CN" dirty="0"/>
              <a:t>涵盖</a:t>
            </a:r>
            <a:r>
              <a:rPr lang="zh-CN" altLang="zh-CN" b="1" u="sng" dirty="0">
                <a:solidFill>
                  <a:schemeClr val="accent5"/>
                </a:solidFill>
              </a:rPr>
              <a:t>物质</a:t>
            </a:r>
            <a:r>
              <a:rPr lang="zh-CN" altLang="zh-CN" dirty="0"/>
              <a:t>创造和</a:t>
            </a:r>
            <a:r>
              <a:rPr lang="zh-CN" altLang="zh-CN" b="1" u="sng" dirty="0">
                <a:solidFill>
                  <a:schemeClr val="accent5"/>
                </a:solidFill>
              </a:rPr>
              <a:t>精神</a:t>
            </a:r>
            <a:r>
              <a:rPr lang="zh-CN" altLang="zh-CN" dirty="0"/>
              <a:t>创造的全部。</a:t>
            </a:r>
            <a:endParaRPr lang="zh-CN" altLang="zh-CN" dirty="0"/>
          </a:p>
          <a:p>
            <a:pPr>
              <a:spcBef>
                <a:spcPts val="1200"/>
              </a:spcBef>
            </a:pPr>
            <a:r>
              <a:rPr lang="zh-CN" altLang="en-US" sz="2400" dirty="0" smtClean="0">
                <a:latin typeface="方正清刻本悦宋简体" panose="02000000000000000000" pitchFamily="2" charset="-122"/>
                <a:ea typeface="方正清刻本悦宋简体" panose="02000000000000000000" pitchFamily="2" charset="-122"/>
              </a:rPr>
              <a:t>二、</a:t>
            </a:r>
            <a:r>
              <a:rPr lang="zh-CN" altLang="zh-CN" sz="2400" b="1" dirty="0">
                <a:latin typeface="方正清刻本悦宋简体" panose="02000000000000000000" pitchFamily="2" charset="-122"/>
                <a:ea typeface="方正清刻本悦宋简体" panose="02000000000000000000" pitchFamily="2" charset="-122"/>
              </a:rPr>
              <a:t>狭义</a:t>
            </a:r>
            <a:r>
              <a:rPr lang="zh-CN" altLang="zh-CN" sz="2400" b="1" dirty="0" smtClean="0">
                <a:latin typeface="方正清刻本悦宋简体" panose="02000000000000000000" pitchFamily="2" charset="-122"/>
                <a:ea typeface="方正清刻本悦宋简体" panose="02000000000000000000" pitchFamily="2" charset="-122"/>
              </a:rPr>
              <a:t>文化</a:t>
            </a:r>
            <a:r>
              <a:rPr lang="zh-CN" altLang="en-US" sz="2400" b="1" dirty="0" smtClean="0">
                <a:latin typeface="方正清刻本悦宋简体" panose="02000000000000000000" pitchFamily="2" charset="-122"/>
                <a:ea typeface="方正清刻本悦宋简体" panose="02000000000000000000" pitchFamily="2" charset="-122"/>
              </a:rPr>
              <a:t>，又称人文文化</a:t>
            </a:r>
            <a:r>
              <a:rPr lang="zh-CN" altLang="en-US" dirty="0" smtClean="0">
                <a:solidFill>
                  <a:schemeClr val="accent5"/>
                </a:solidFill>
              </a:rPr>
              <a:t>★</a:t>
            </a:r>
            <a:r>
              <a:rPr lang="zh-CN" altLang="en-US" dirty="0">
                <a:solidFill>
                  <a:schemeClr val="accent5"/>
                </a:solidFill>
              </a:rPr>
              <a:t>★</a:t>
            </a:r>
            <a:r>
              <a:rPr lang="zh-CN" altLang="zh-CN" dirty="0" smtClean="0"/>
              <a:t>（</a:t>
            </a:r>
            <a:r>
              <a:rPr lang="en-US" altLang="zh-CN" dirty="0" smtClean="0"/>
              <a:t>1510</a:t>
            </a:r>
            <a:r>
              <a:rPr lang="zh-CN" altLang="en-US" dirty="0" smtClean="0"/>
              <a:t>简、</a:t>
            </a:r>
            <a:r>
              <a:rPr lang="en-US" altLang="zh-CN" dirty="0" smtClean="0"/>
              <a:t>0910</a:t>
            </a:r>
            <a:r>
              <a:rPr lang="zh-CN" altLang="zh-CN" dirty="0"/>
              <a:t>名）</a:t>
            </a:r>
            <a:endParaRPr lang="zh-CN" altLang="zh-CN" dirty="0"/>
          </a:p>
          <a:p>
            <a:pPr marL="457200" indent="-457200">
              <a:buFont typeface="+mj-lt"/>
              <a:buAutoNum type="arabicPeriod"/>
            </a:pPr>
            <a:r>
              <a:rPr lang="zh-CN" altLang="zh-CN" dirty="0" smtClean="0"/>
              <a:t>以</a:t>
            </a:r>
            <a:r>
              <a:rPr lang="zh-CN" altLang="zh-CN" b="1" u="sng" dirty="0">
                <a:solidFill>
                  <a:schemeClr val="accent5"/>
                </a:solidFill>
              </a:rPr>
              <a:t>人的精神活动</a:t>
            </a:r>
            <a:r>
              <a:rPr lang="zh-CN" altLang="zh-CN" dirty="0"/>
              <a:t>为中心，即使观察物化世界，也是以其中的</a:t>
            </a:r>
            <a:r>
              <a:rPr lang="zh-CN" altLang="zh-CN" b="1" u="sng" dirty="0">
                <a:solidFill>
                  <a:schemeClr val="accent5"/>
                </a:solidFill>
              </a:rPr>
              <a:t>人文精神</a:t>
            </a:r>
            <a:r>
              <a:rPr lang="zh-CN" altLang="zh-CN" dirty="0"/>
              <a:t>为内核的。</a:t>
            </a:r>
            <a:endParaRPr lang="zh-CN" altLang="zh-CN" dirty="0"/>
          </a:p>
          <a:p>
            <a:pPr marL="457200" indent="-457200">
              <a:buFont typeface="+mj-lt"/>
              <a:buAutoNum type="arabicPeriod"/>
            </a:pPr>
            <a:r>
              <a:rPr lang="zh-CN" altLang="zh-CN" dirty="0" smtClean="0"/>
              <a:t>关注</a:t>
            </a:r>
            <a:r>
              <a:rPr lang="zh-CN" altLang="zh-CN" dirty="0"/>
              <a:t>的不是</a:t>
            </a:r>
            <a:r>
              <a:rPr lang="zh-CN" altLang="zh-CN" dirty="0" smtClean="0"/>
              <a:t>个别人，</a:t>
            </a:r>
            <a:r>
              <a:rPr lang="zh-CN" altLang="zh-CN" dirty="0"/>
              <a:t>而是经历史传承累积凝聚的</a:t>
            </a:r>
            <a:r>
              <a:rPr lang="zh-CN" altLang="zh-CN" b="1" u="sng" dirty="0">
                <a:solidFill>
                  <a:schemeClr val="accent5"/>
                </a:solidFill>
              </a:rPr>
              <a:t>共有的</a:t>
            </a:r>
            <a:r>
              <a:rPr lang="zh-CN" altLang="zh-CN" dirty="0"/>
              <a:t>、</a:t>
            </a:r>
            <a:r>
              <a:rPr lang="zh-CN" altLang="zh-CN" b="1" u="sng" dirty="0">
                <a:solidFill>
                  <a:schemeClr val="accent5"/>
                </a:solidFill>
              </a:rPr>
              <a:t>成体系的</a:t>
            </a:r>
            <a:r>
              <a:rPr lang="zh-CN" altLang="zh-CN" dirty="0"/>
              <a:t>人文精神。</a:t>
            </a:r>
            <a:endParaRPr lang="zh-CN" altLang="zh-CN" dirty="0"/>
          </a:p>
          <a:p>
            <a:pPr marL="457200" indent="-457200">
              <a:buFont typeface="+mj-lt"/>
              <a:buAutoNum type="arabicPeriod"/>
            </a:pPr>
            <a:r>
              <a:rPr lang="zh-CN" altLang="en-US" dirty="0" smtClean="0"/>
              <a:t>不仅</a:t>
            </a:r>
            <a:r>
              <a:rPr lang="zh-CN" altLang="zh-CN" dirty="0" smtClean="0"/>
              <a:t>关注全人类</a:t>
            </a:r>
            <a:r>
              <a:rPr lang="zh-CN" altLang="zh-CN" dirty="0"/>
              <a:t>的普遍共性</a:t>
            </a:r>
            <a:r>
              <a:rPr lang="zh-CN" altLang="zh-CN" dirty="0" smtClean="0"/>
              <a:t>，更</a:t>
            </a:r>
            <a:r>
              <a:rPr lang="zh-CN" altLang="zh-CN" dirty="0"/>
              <a:t>注重</a:t>
            </a:r>
            <a:r>
              <a:rPr lang="zh-CN" altLang="zh-CN" b="1" u="sng" dirty="0">
                <a:solidFill>
                  <a:schemeClr val="accent5"/>
                </a:solidFill>
              </a:rPr>
              <a:t>不同</a:t>
            </a:r>
            <a:r>
              <a:rPr lang="zh-CN" altLang="zh-CN" dirty="0"/>
              <a:t>民族、阶层、集团人文精神的特点。</a:t>
            </a:r>
            <a:endParaRPr lang="zh-CN" altLang="zh-CN" dirty="0"/>
          </a:p>
          <a:p>
            <a:r>
              <a:rPr lang="zh-CN" altLang="zh-CN" dirty="0" smtClean="0">
                <a:latin typeface="+mj-ea"/>
                <a:ea typeface="+mj-ea"/>
              </a:rPr>
              <a:t>狭义</a:t>
            </a:r>
            <a:r>
              <a:rPr lang="zh-CN" altLang="zh-CN" dirty="0">
                <a:latin typeface="+mj-ea"/>
                <a:ea typeface="+mj-ea"/>
              </a:rPr>
              <a:t>文化的</a:t>
            </a:r>
            <a:r>
              <a:rPr lang="zh-CN" altLang="zh-CN" dirty="0" smtClean="0">
                <a:latin typeface="+mj-ea"/>
                <a:ea typeface="+mj-ea"/>
              </a:rPr>
              <a:t>定义适用于</a:t>
            </a:r>
            <a:r>
              <a:rPr lang="zh-CN" altLang="zh-CN" dirty="0">
                <a:latin typeface="+mj-ea"/>
                <a:ea typeface="+mj-ea"/>
              </a:rPr>
              <a:t>人类</a:t>
            </a:r>
            <a:r>
              <a:rPr lang="zh-CN" altLang="zh-CN" dirty="0" smtClean="0">
                <a:latin typeface="+mj-ea"/>
                <a:ea typeface="+mj-ea"/>
              </a:rPr>
              <a:t>文化学</a:t>
            </a:r>
            <a:r>
              <a:rPr lang="zh-CN" altLang="en-US" dirty="0" smtClean="0">
                <a:latin typeface="+mj-ea"/>
                <a:ea typeface="+mj-ea"/>
              </a:rPr>
              <a:t>，</a:t>
            </a:r>
            <a:r>
              <a:rPr lang="zh-CN" altLang="zh-CN" dirty="0" smtClean="0">
                <a:latin typeface="+mj-ea"/>
                <a:ea typeface="+mj-ea"/>
              </a:rPr>
              <a:t>民族文化学</a:t>
            </a:r>
            <a:r>
              <a:rPr lang="zh-CN" altLang="en-US" dirty="0" smtClean="0">
                <a:latin typeface="+mj-ea"/>
                <a:ea typeface="+mj-ea"/>
              </a:rPr>
              <a:t>，</a:t>
            </a:r>
            <a:r>
              <a:rPr lang="zh-CN" altLang="zh-CN" dirty="0" smtClean="0">
                <a:latin typeface="+mj-ea"/>
                <a:ea typeface="+mj-ea"/>
              </a:rPr>
              <a:t>国别</a:t>
            </a:r>
            <a:r>
              <a:rPr lang="zh-CN" altLang="zh-CN" dirty="0">
                <a:latin typeface="+mj-ea"/>
                <a:ea typeface="+mj-ea"/>
              </a:rPr>
              <a:t>文学</a:t>
            </a:r>
            <a:r>
              <a:rPr lang="zh-CN" altLang="zh-CN" dirty="0" smtClean="0">
                <a:latin typeface="+mj-ea"/>
                <a:ea typeface="+mj-ea"/>
              </a:rPr>
              <a:t>等。</a:t>
            </a:r>
            <a:r>
              <a:rPr lang="zh-CN" altLang="zh-CN" dirty="0"/>
              <a:t>（</a:t>
            </a:r>
            <a:r>
              <a:rPr lang="en-US" altLang="zh-CN" dirty="0"/>
              <a:t>1504</a:t>
            </a:r>
            <a:r>
              <a:rPr lang="zh-CN" altLang="zh-CN" dirty="0"/>
              <a:t>多）</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矩形 4"/>
          <p:cNvSpPr/>
          <p:nvPr/>
        </p:nvSpPr>
        <p:spPr>
          <a:xfrm>
            <a:off x="7362886" y="1905427"/>
            <a:ext cx="3177652" cy="34496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accent5"/>
                </a:solidFill>
              </a:rPr>
              <a:t>#</a:t>
            </a:r>
            <a:r>
              <a:rPr lang="zh-CN" altLang="en-US" sz="2000" dirty="0" smtClean="0">
                <a:solidFill>
                  <a:schemeClr val="accent5"/>
                </a:solidFill>
              </a:rPr>
              <a:t>全人类</a:t>
            </a:r>
            <a:r>
              <a:rPr lang="en-US" altLang="zh-CN" sz="2000" dirty="0" smtClean="0">
                <a:solidFill>
                  <a:schemeClr val="accent5"/>
                </a:solidFill>
              </a:rPr>
              <a:t>#   #</a:t>
            </a:r>
            <a:r>
              <a:rPr lang="zh-CN" altLang="en-US" sz="2000" dirty="0" smtClean="0">
                <a:solidFill>
                  <a:schemeClr val="accent5"/>
                </a:solidFill>
              </a:rPr>
              <a:t>物质</a:t>
            </a:r>
            <a:r>
              <a:rPr lang="en-US" altLang="zh-CN" sz="2000" dirty="0" smtClean="0">
                <a:solidFill>
                  <a:schemeClr val="accent5"/>
                </a:solidFill>
              </a:rPr>
              <a:t>+</a:t>
            </a:r>
            <a:r>
              <a:rPr lang="zh-CN" altLang="en-US" sz="2000" dirty="0" smtClean="0">
                <a:solidFill>
                  <a:schemeClr val="accent5"/>
                </a:solidFill>
              </a:rPr>
              <a:t>精神</a:t>
            </a:r>
            <a:r>
              <a:rPr lang="en-US" altLang="zh-CN" sz="2000" dirty="0" smtClean="0">
                <a:solidFill>
                  <a:schemeClr val="accent5"/>
                </a:solidFill>
              </a:rPr>
              <a:t>#</a:t>
            </a:r>
            <a:endParaRPr lang="zh-CN" altLang="en-US" sz="2000" dirty="0">
              <a:solidFill>
                <a:schemeClr val="accent5"/>
              </a:solidFill>
            </a:endParaRPr>
          </a:p>
        </p:txBody>
      </p:sp>
      <p:sp>
        <p:nvSpPr>
          <p:cNvPr id="7" name="矩形 6"/>
          <p:cNvSpPr/>
          <p:nvPr/>
        </p:nvSpPr>
        <p:spPr>
          <a:xfrm>
            <a:off x="7761666" y="3781117"/>
            <a:ext cx="3177652" cy="34496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accent5"/>
                </a:solidFill>
              </a:rPr>
              <a:t>#</a:t>
            </a:r>
            <a:r>
              <a:rPr lang="zh-CN" altLang="en-US" sz="2000" dirty="0" smtClean="0">
                <a:solidFill>
                  <a:schemeClr val="accent5"/>
                </a:solidFill>
              </a:rPr>
              <a:t>某个群体</a:t>
            </a:r>
            <a:r>
              <a:rPr lang="en-US" altLang="zh-CN" sz="2000" dirty="0" smtClean="0">
                <a:solidFill>
                  <a:schemeClr val="accent5"/>
                </a:solidFill>
              </a:rPr>
              <a:t>#  #only</a:t>
            </a:r>
            <a:r>
              <a:rPr lang="zh-CN" altLang="en-US" sz="2000" dirty="0" smtClean="0">
                <a:solidFill>
                  <a:schemeClr val="accent5"/>
                </a:solidFill>
              </a:rPr>
              <a:t>精神</a:t>
            </a:r>
            <a:r>
              <a:rPr lang="en-US" altLang="zh-CN" sz="2000" dirty="0" smtClean="0">
                <a:solidFill>
                  <a:schemeClr val="accent5"/>
                </a:solidFill>
              </a:rPr>
              <a:t>#</a:t>
            </a:r>
            <a:endParaRPr lang="zh-CN" altLang="en-US" sz="2000" dirty="0">
              <a:solidFill>
                <a:schemeClr val="accent5"/>
              </a:solidFill>
            </a:endParaRPr>
          </a:p>
        </p:txBody>
      </p:sp>
      <p:sp>
        <p:nvSpPr>
          <p:cNvPr id="8" name="圆角矩形 7"/>
          <p:cNvSpPr/>
          <p:nvPr/>
        </p:nvSpPr>
        <p:spPr>
          <a:xfrm>
            <a:off x="7362769" y="1348119"/>
            <a:ext cx="399011" cy="39901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大</a:t>
            </a:r>
            <a:endParaRPr lang="zh-CN" altLang="en-US" sz="2000" dirty="0">
              <a:latin typeface="+mj-ea"/>
              <a:ea typeface="+mj-ea"/>
            </a:endParaRPr>
          </a:p>
        </p:txBody>
      </p:sp>
      <p:sp>
        <p:nvSpPr>
          <p:cNvPr id="9" name="圆角矩形 8"/>
          <p:cNvSpPr/>
          <p:nvPr/>
        </p:nvSpPr>
        <p:spPr>
          <a:xfrm>
            <a:off x="9268983" y="5657434"/>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0" name="圆角矩形 9"/>
          <p:cNvSpPr/>
          <p:nvPr/>
        </p:nvSpPr>
        <p:spPr>
          <a:xfrm>
            <a:off x="6867120" y="1348119"/>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6"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8"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9"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0"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1"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2" name="矩形 21"/>
          <p:cNvSpPr/>
          <p:nvPr/>
        </p:nvSpPr>
        <p:spPr>
          <a:xfrm>
            <a:off x="0" y="-92025"/>
            <a:ext cx="10659688" cy="414020"/>
          </a:xfrm>
          <a:prstGeom prst="rect">
            <a:avLst/>
          </a:prstGeom>
        </p:spPr>
        <p:txBody>
          <a:bodyPr wrap="square">
            <a:spAutoFit/>
          </a:bodyPr>
          <a:lstStyle/>
          <a:p>
            <a:pPr>
              <a:lnSpc>
                <a:spcPct val="150000"/>
              </a:lnSpc>
            </a:pPr>
            <a:r>
              <a:rPr sz="1400" dirty="0" smtClean="0"/>
              <a:t>0.1.2二、广义文化与狭义文化的定义</a:t>
            </a:r>
            <a:endParaRPr sz="14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lang="zh-CN" altLang="zh-CN" dirty="0" smtClean="0"/>
              <a:t>下列</a:t>
            </a:r>
            <a:r>
              <a:rPr lang="zh-CN" altLang="zh-CN" dirty="0"/>
              <a:t>表述中</a:t>
            </a:r>
            <a:r>
              <a:rPr lang="zh-CN" altLang="zh-CN" b="1" dirty="0">
                <a:solidFill>
                  <a:srgbClr val="C00000"/>
                </a:solidFill>
              </a:rPr>
              <a:t>不</a:t>
            </a:r>
            <a:r>
              <a:rPr lang="zh-CN" altLang="zh-CN" dirty="0"/>
              <a:t>属于广义文化的是</a:t>
            </a:r>
            <a:r>
              <a:rPr lang="en-US" altLang="zh-CN" dirty="0"/>
              <a:t>()</a:t>
            </a:r>
            <a:endParaRPr lang="zh-CN" altLang="zh-CN" dirty="0"/>
          </a:p>
          <a:p>
            <a:pPr marL="457200" indent="-457200">
              <a:buFont typeface="+mj-lt"/>
              <a:buAutoNum type="alphaUcPeriod"/>
            </a:pPr>
            <a:r>
              <a:rPr lang="zh-CN" altLang="zh-CN" dirty="0"/>
              <a:t>是与人类及人类的创造活动相联系的，是以人为中心的概念</a:t>
            </a:r>
            <a:endParaRPr lang="zh-CN" altLang="zh-CN" dirty="0"/>
          </a:p>
          <a:p>
            <a:pPr marL="457200" indent="-457200">
              <a:buFont typeface="+mj-lt"/>
              <a:buAutoNum type="alphaUcPeriod"/>
            </a:pPr>
            <a:r>
              <a:rPr lang="zh-CN" altLang="zh-CN" dirty="0"/>
              <a:t>是一个历史概念，它涵盖人类历史的全过程，是一个传承发展的综合概念</a:t>
            </a:r>
            <a:endParaRPr lang="zh-CN" altLang="zh-CN" dirty="0"/>
          </a:p>
          <a:p>
            <a:pPr marL="457200" indent="-457200">
              <a:buFont typeface="+mj-lt"/>
              <a:buAutoNum type="alphaUcPeriod"/>
            </a:pPr>
            <a:r>
              <a:rPr lang="zh-CN" altLang="zh-CN" dirty="0"/>
              <a:t>外延涵盖物质创造和精神创造的全部</a:t>
            </a:r>
            <a:endParaRPr lang="zh-CN" altLang="zh-CN" dirty="0"/>
          </a:p>
          <a:p>
            <a:pPr marL="457200" indent="-457200">
              <a:buFont typeface="+mj-lt"/>
              <a:buAutoNum type="alphaUcPeriod"/>
            </a:pPr>
            <a:r>
              <a:rPr lang="zh-CN" altLang="zh-CN" dirty="0"/>
              <a:t>关注的不仅仅是全人类的普遍共性，而且更注重不同民族、阶层、集团人文精神的特点</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lang="zh-CN" altLang="zh-CN" dirty="0" smtClean="0"/>
              <a:t>下列</a:t>
            </a:r>
            <a:r>
              <a:rPr lang="zh-CN" altLang="zh-CN" dirty="0"/>
              <a:t>表述中</a:t>
            </a:r>
            <a:r>
              <a:rPr lang="zh-CN" altLang="zh-CN" b="1" dirty="0">
                <a:solidFill>
                  <a:srgbClr val="C00000"/>
                </a:solidFill>
              </a:rPr>
              <a:t>不</a:t>
            </a:r>
            <a:r>
              <a:rPr lang="zh-CN" altLang="zh-CN" dirty="0"/>
              <a:t>属于广义文化的是</a:t>
            </a:r>
            <a:r>
              <a:rPr lang="en-US" altLang="zh-CN" dirty="0" smtClean="0"/>
              <a:t>(</a:t>
            </a:r>
            <a:r>
              <a:rPr lang="zh-CN" altLang="en-US" dirty="0" smtClean="0"/>
              <a:t> </a:t>
            </a:r>
            <a:r>
              <a:rPr lang="en-US" altLang="zh-CN" dirty="0" smtClean="0"/>
              <a:t> D</a:t>
            </a:r>
            <a:r>
              <a:rPr lang="zh-CN" altLang="en-US" dirty="0" smtClean="0"/>
              <a:t>  </a:t>
            </a:r>
            <a:r>
              <a:rPr lang="en-US" altLang="zh-CN" dirty="0" smtClean="0"/>
              <a:t>)</a:t>
            </a:r>
            <a:endParaRPr lang="zh-CN" altLang="zh-CN" dirty="0"/>
          </a:p>
          <a:p>
            <a:pPr marL="457200" indent="-457200">
              <a:buFont typeface="+mj-lt"/>
              <a:buAutoNum type="alphaUcPeriod"/>
            </a:pPr>
            <a:r>
              <a:rPr lang="zh-CN" altLang="zh-CN" dirty="0"/>
              <a:t>是与人类及人类的创造活动相联系的，是以人为中心的概念</a:t>
            </a:r>
            <a:endParaRPr lang="zh-CN" altLang="zh-CN" dirty="0"/>
          </a:p>
          <a:p>
            <a:pPr marL="457200" indent="-457200">
              <a:buFont typeface="+mj-lt"/>
              <a:buAutoNum type="alphaUcPeriod"/>
            </a:pPr>
            <a:r>
              <a:rPr lang="zh-CN" altLang="zh-CN" dirty="0"/>
              <a:t>是一个历史概念，它涵盖人类历史的全过程，是一个传承发展的综合概念</a:t>
            </a:r>
            <a:endParaRPr lang="zh-CN" altLang="zh-CN" dirty="0"/>
          </a:p>
          <a:p>
            <a:pPr marL="457200" indent="-457200">
              <a:buFont typeface="+mj-lt"/>
              <a:buAutoNum type="alphaUcPeriod"/>
            </a:pPr>
            <a:r>
              <a:rPr lang="zh-CN" altLang="zh-CN" dirty="0"/>
              <a:t>外延涵盖物质创造和精神创造的全部</a:t>
            </a:r>
            <a:endParaRPr lang="zh-CN" altLang="zh-CN" dirty="0"/>
          </a:p>
          <a:p>
            <a:pPr marL="457200" indent="-457200">
              <a:buFont typeface="+mj-lt"/>
              <a:buAutoNum type="alphaUcPeriod"/>
            </a:pPr>
            <a:r>
              <a:rPr lang="zh-CN" altLang="zh-CN" dirty="0"/>
              <a:t>关注的不仅仅是全人类的普遍共性，而且更注重不同民族、阶层、集团人文精神的特点</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全书数据分析</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5" name="表格 4"/>
          <p:cNvGraphicFramePr>
            <a:graphicFrameLocks noGrp="1"/>
          </p:cNvGraphicFramePr>
          <p:nvPr/>
        </p:nvGraphicFramePr>
        <p:xfrm>
          <a:off x="838203" y="1321724"/>
          <a:ext cx="10515600" cy="4214550"/>
        </p:xfrm>
        <a:graphic>
          <a:graphicData uri="http://schemas.openxmlformats.org/drawingml/2006/table">
            <a:tbl>
              <a:tblPr/>
              <a:tblGrid>
                <a:gridCol w="1168400"/>
                <a:gridCol w="1168400"/>
                <a:gridCol w="1168400"/>
                <a:gridCol w="1168400"/>
                <a:gridCol w="1168400"/>
                <a:gridCol w="1168400"/>
                <a:gridCol w="1168400"/>
                <a:gridCol w="1168400"/>
                <a:gridCol w="1168400"/>
              </a:tblGrid>
              <a:tr h="421455">
                <a:tc>
                  <a:txBody>
                    <a:bodyPr/>
                    <a:lstStyle/>
                    <a:p>
                      <a:pPr algn="ctr" fontAlgn="ctr"/>
                      <a:endParaRPr lang="zh-CN" altLang="en-US" sz="2400" b="0" i="0" u="none" strike="noStrike" dirty="0">
                        <a:effectLst/>
                        <a:latin typeface="+mj-ea"/>
                        <a:ea typeface="+mj-ea"/>
                      </a:endParaRPr>
                    </a:p>
                  </a:txBody>
                  <a:tcPr marL="7620" marR="7620" marT="7620" marB="0" anchor="ctr">
                    <a:lnL>
                      <a:noFill/>
                    </a:lnL>
                    <a:lnR>
                      <a:noFill/>
                    </a:lnR>
                    <a:lnT>
                      <a:noFill/>
                    </a:lnT>
                    <a:lnB w="12700" cap="flat" cmpd="sng" algn="ctr">
                      <a:solidFill>
                        <a:schemeClr val="accent5">
                          <a:lumMod val="40000"/>
                          <a:lumOff val="60000"/>
                        </a:schemeClr>
                      </a:solidFill>
                      <a:prstDash val="solid"/>
                      <a:round/>
                      <a:headEnd type="none" w="med" len="med"/>
                      <a:tailEnd type="none" w="med" len="med"/>
                    </a:lnB>
                  </a:tcPr>
                </a:tc>
                <a:tc gridSpan="8">
                  <a:txBody>
                    <a:bodyPr/>
                    <a:lstStyle/>
                    <a:p>
                      <a:pPr algn="ctr" fontAlgn="ctr"/>
                      <a:r>
                        <a:rPr lang="zh-CN" altLang="en-US" sz="2400" b="0" i="0" u="none" strike="noStrike" dirty="0">
                          <a:effectLst/>
                          <a:latin typeface="+mj-ea"/>
                          <a:ea typeface="+mj-ea"/>
                        </a:rPr>
                        <a:t>中国文化概论知识点分析（</a:t>
                      </a:r>
                      <a:r>
                        <a:rPr lang="en-US" altLang="zh-CN" sz="2400" b="0" i="0" u="none" strike="noStrike" dirty="0">
                          <a:effectLst/>
                          <a:latin typeface="+mj-ea"/>
                          <a:ea typeface="+mj-ea"/>
                        </a:rPr>
                        <a:t>1304-1810</a:t>
                      </a:r>
                      <a:r>
                        <a:rPr lang="zh-CN" altLang="en-US" sz="2400" b="0" i="0" u="none" strike="noStrike" dirty="0">
                          <a:effectLst/>
                          <a:latin typeface="+mj-ea"/>
                          <a:ea typeface="+mj-ea"/>
                        </a:rPr>
                        <a:t>）</a:t>
                      </a:r>
                      <a:endParaRPr lang="zh-CN" altLang="en-US" sz="2400" b="0" i="0" u="none" strike="noStrike" dirty="0">
                        <a:effectLst/>
                        <a:latin typeface="+mj-ea"/>
                        <a:ea typeface="+mj-ea"/>
                      </a:endParaRPr>
                    </a:p>
                  </a:txBody>
                  <a:tcPr marL="7620" marR="7620" marT="7620" marB="0" anchor="ctr">
                    <a:lnL>
                      <a:noFill/>
                    </a:lnL>
                    <a:lnR>
                      <a:noFill/>
                    </a:lnR>
                    <a:lnT>
                      <a:noFill/>
                    </a:lnT>
                    <a:lnB w="12700" cap="flat" cmpd="sng" algn="ctr">
                      <a:solidFill>
                        <a:schemeClr val="accent5">
                          <a:lumMod val="40000"/>
                          <a:lumOff val="60000"/>
                        </a:schemeClr>
                      </a:solidFill>
                      <a:prstDash val="solid"/>
                      <a:round/>
                      <a:headEnd type="none" w="med" len="med"/>
                      <a:tailEnd type="none" w="med" len="med"/>
                    </a:lnB>
                  </a:tcPr>
                </a:tc>
                <a:tc hMerge="1">
                  <a:tcPr/>
                </a:tc>
                <a:tc hMerge="1">
                  <a:tcPr/>
                </a:tc>
                <a:tc hMerge="1">
                  <a:tcPr/>
                </a:tc>
                <a:tc hMerge="1">
                  <a:tcPr/>
                </a:tc>
                <a:tc hMerge="1">
                  <a:tcPr/>
                </a:tc>
                <a:tc hMerge="1">
                  <a:tcPr/>
                </a:tc>
                <a:tc hMerge="1">
                  <a:tcPr/>
                </a:tc>
              </a:tr>
              <a:tr h="421455">
                <a:tc gridSpan="2">
                  <a:txBody>
                    <a:bodyPr/>
                    <a:lstStyle/>
                    <a:p>
                      <a:pPr algn="ctr" fontAlgn="ctr"/>
                      <a:r>
                        <a:rPr lang="zh-CN" altLang="en-US" sz="2000" b="0" i="0" u="none" strike="noStrike" dirty="0">
                          <a:effectLst/>
                          <a:latin typeface="+mn-ea"/>
                          <a:ea typeface="+mn-ea"/>
                        </a:rPr>
                        <a:t>章</a:t>
                      </a:r>
                      <a:endParaRPr lang="zh-CN" altLang="en-US" sz="2000" b="0" i="0" u="none" strike="noStrike" dirty="0">
                        <a:effectLst/>
                        <a:latin typeface="+mn-ea"/>
                        <a:ea typeface="+mn-ea"/>
                      </a:endParaRPr>
                    </a:p>
                  </a:txBody>
                  <a:tcPr marL="7620" marR="7620" marT="7620" marB="0" anchor="ctr">
                    <a:lnL>
                      <a:noFill/>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hMerge="1">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zh-CN" altLang="en-US" sz="2000" b="0" i="0" u="none" strike="noStrike" dirty="0">
                          <a:effectLst/>
                          <a:latin typeface="+mn-ea"/>
                          <a:ea typeface="+mn-ea"/>
                        </a:rPr>
                        <a:t>题目总数</a:t>
                      </a:r>
                      <a:endParaRPr lang="zh-CN" altLang="en-US"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zh-CN" altLang="en-US" sz="2000" b="0" i="0" u="none" strike="noStrike" dirty="0">
                          <a:effectLst/>
                          <a:latin typeface="+mn-ea"/>
                          <a:ea typeface="+mn-ea"/>
                        </a:rPr>
                        <a:t>单选</a:t>
                      </a:r>
                      <a:endParaRPr lang="zh-CN" altLang="en-US"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000" b="0" i="0" u="none" strike="noStrike">
                          <a:effectLst/>
                          <a:latin typeface="+mn-ea"/>
                          <a:ea typeface="+mn-ea"/>
                        </a:rPr>
                        <a:t>多选</a:t>
                      </a:r>
                      <a:endParaRPr lang="zh-CN" altLang="en-US"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000" b="0" i="0" u="none" strike="noStrike">
                          <a:effectLst/>
                          <a:latin typeface="+mn-ea"/>
                          <a:ea typeface="+mn-ea"/>
                        </a:rPr>
                        <a:t>名词解释</a:t>
                      </a:r>
                      <a:endParaRPr lang="zh-CN" altLang="en-US"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000" b="0" i="0" u="none" strike="noStrike">
                          <a:effectLst/>
                          <a:latin typeface="+mn-ea"/>
                          <a:ea typeface="+mn-ea"/>
                        </a:rPr>
                        <a:t>主观题</a:t>
                      </a:r>
                      <a:endParaRPr lang="zh-CN" altLang="en-US"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2000" b="0" i="0" u="none" strike="noStrike" dirty="0">
                          <a:effectLst/>
                          <a:latin typeface="+mn-ea"/>
                          <a:ea typeface="+mn-ea"/>
                        </a:rPr>
                        <a:t>平均</a:t>
                      </a:r>
                      <a:r>
                        <a:rPr lang="en-US" altLang="zh-CN" sz="2000" b="0" i="0" u="none" strike="noStrike" dirty="0">
                          <a:effectLst/>
                          <a:latin typeface="+mn-ea"/>
                          <a:ea typeface="+mn-ea"/>
                        </a:rPr>
                        <a:t>/</a:t>
                      </a:r>
                      <a:r>
                        <a:rPr lang="zh-CN" altLang="en-US" sz="2000" b="0" i="0" u="none" strike="noStrike" dirty="0">
                          <a:effectLst/>
                          <a:latin typeface="+mn-ea"/>
                          <a:ea typeface="+mn-ea"/>
                        </a:rPr>
                        <a:t>套</a:t>
                      </a:r>
                      <a:endParaRPr lang="zh-CN" altLang="en-US"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zh-CN" altLang="en-US" sz="2000" b="0" i="0" u="none" strike="noStrike" dirty="0">
                          <a:effectLst/>
                          <a:latin typeface="+mn-ea"/>
                          <a:ea typeface="+mn-ea"/>
                        </a:rPr>
                        <a:t>分值占比</a:t>
                      </a:r>
                      <a:endParaRPr lang="zh-CN" altLang="en-US"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a:noFill/>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r>
              <a:tr h="421455">
                <a:tc>
                  <a:txBody>
                    <a:bodyPr/>
                    <a:lstStyle/>
                    <a:p>
                      <a:pPr algn="ctr" fontAlgn="ctr"/>
                      <a:r>
                        <a:rPr lang="zh-CN" altLang="en-US" sz="2000" b="0" i="0" u="none" strike="noStrike" dirty="0">
                          <a:effectLst/>
                          <a:latin typeface="+mn-ea"/>
                          <a:ea typeface="+mn-ea"/>
                        </a:rPr>
                        <a:t>绪论</a:t>
                      </a:r>
                      <a:endParaRPr lang="zh-CN" altLang="en-US" sz="2000" b="0" i="0" u="none" strike="noStrike" dirty="0">
                        <a:effectLst/>
                        <a:latin typeface="+mn-ea"/>
                        <a:ea typeface="+mn-ea"/>
                      </a:endParaRPr>
                    </a:p>
                  </a:txBody>
                  <a:tcPr marL="7620" marR="7620" marT="7620" marB="0" anchor="ctr">
                    <a:lnL>
                      <a:noFill/>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a:r>
                        <a:rPr lang="zh-CN" altLang="en-US" dirty="0" smtClean="0">
                          <a:solidFill>
                            <a:schemeClr val="accent5"/>
                          </a:solidFill>
                        </a:rPr>
                        <a:t>★</a:t>
                      </a:r>
                      <a:endParaRPr lang="zh-CN" altLang="en-US" dirty="0">
                        <a:solidFill>
                          <a:schemeClr val="accent5"/>
                        </a:solidFill>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effectLst/>
                          <a:latin typeface="+mn-ea"/>
                          <a:ea typeface="+mn-ea"/>
                        </a:rPr>
                        <a:t>44</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effectLst/>
                          <a:latin typeface="+mn-ea"/>
                          <a:ea typeface="+mn-ea"/>
                        </a:rPr>
                        <a:t>20</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b="1" i="0" u="none" strike="noStrike" kern="1200" dirty="0">
                          <a:solidFill>
                            <a:schemeClr val="accent5"/>
                          </a:solidFill>
                          <a:effectLst/>
                          <a:latin typeface="+mn-ea"/>
                          <a:ea typeface="+mn-ea"/>
                          <a:cs typeface="+mn-cs"/>
                        </a:rPr>
                        <a:t>11</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altLang="zh-CN" sz="2400" b="1" i="0" u="none" strike="noStrike" kern="1200" dirty="0">
                          <a:solidFill>
                            <a:schemeClr val="accent5"/>
                          </a:solidFill>
                          <a:effectLst/>
                          <a:latin typeface="+mn-ea"/>
                          <a:ea typeface="+mn-ea"/>
                          <a:cs typeface="+mn-cs"/>
                        </a:rPr>
                        <a:t>8</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000" b="0" i="0" u="none" strike="noStrike">
                          <a:effectLst/>
                          <a:latin typeface="+mn-ea"/>
                          <a:ea typeface="+mn-ea"/>
                        </a:rPr>
                        <a:t>5</a:t>
                      </a:r>
                      <a:endParaRPr lang="en-US" altLang="zh-CN"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dirty="0">
                          <a:effectLst/>
                          <a:latin typeface="+mn-ea"/>
                          <a:ea typeface="+mn-ea"/>
                        </a:rPr>
                        <a:t>4</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effectLst/>
                          <a:latin typeface="+mn-ea"/>
                          <a:ea typeface="+mn-ea"/>
                        </a:rPr>
                        <a:t>10.00%</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a:noFill/>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r>
              <a:tr h="421455">
                <a:tc>
                  <a:txBody>
                    <a:bodyPr/>
                    <a:lstStyle/>
                    <a:p>
                      <a:pPr algn="ctr" fontAlgn="ctr"/>
                      <a:r>
                        <a:rPr lang="zh-CN" altLang="en-US" sz="2000" b="0" i="0" u="none" strike="noStrike" dirty="0">
                          <a:effectLst/>
                          <a:latin typeface="+mn-ea"/>
                          <a:ea typeface="+mn-ea"/>
                        </a:rPr>
                        <a:t>第一章</a:t>
                      </a:r>
                      <a:endParaRPr lang="zh-CN" altLang="en-US" sz="2000" b="0" i="0" u="none" strike="noStrike" dirty="0">
                        <a:effectLst/>
                        <a:latin typeface="+mn-ea"/>
                        <a:ea typeface="+mn-ea"/>
                      </a:endParaRPr>
                    </a:p>
                  </a:txBody>
                  <a:tcPr marL="7620" marR="7620" marT="7620" marB="0" anchor="ctr">
                    <a:lnL>
                      <a:noFill/>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solidFill>
                            <a:schemeClr val="accent5"/>
                          </a:solidFill>
                        </a:rPr>
                        <a:t>★</a:t>
                      </a:r>
                      <a:endParaRPr lang="zh-CN" altLang="en-US" dirty="0" smtClean="0">
                        <a:solidFill>
                          <a:schemeClr val="accent5"/>
                        </a:solidFill>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effectLst/>
                          <a:latin typeface="+mn-ea"/>
                          <a:ea typeface="+mn-ea"/>
                        </a:rPr>
                        <a:t>38</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effectLst/>
                          <a:latin typeface="+mn-ea"/>
                          <a:ea typeface="+mn-ea"/>
                        </a:rPr>
                        <a:t>25</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dirty="0">
                          <a:effectLst/>
                          <a:latin typeface="+mn-ea"/>
                          <a:ea typeface="+mn-ea"/>
                        </a:rPr>
                        <a:t>5</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dirty="0">
                          <a:effectLst/>
                          <a:latin typeface="+mn-ea"/>
                          <a:ea typeface="+mn-ea"/>
                        </a:rPr>
                        <a:t>3</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a:effectLst/>
                          <a:latin typeface="+mn-ea"/>
                          <a:ea typeface="+mn-ea"/>
                        </a:rPr>
                        <a:t>5</a:t>
                      </a:r>
                      <a:endParaRPr lang="en-US" altLang="zh-CN"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dirty="0">
                          <a:effectLst/>
                          <a:latin typeface="+mn-ea"/>
                          <a:ea typeface="+mn-ea"/>
                        </a:rPr>
                        <a:t>3</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effectLst/>
                          <a:latin typeface="+mn-ea"/>
                          <a:ea typeface="+mn-ea"/>
                        </a:rPr>
                        <a:t>8.90%</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a:noFill/>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r>
              <a:tr h="421455">
                <a:tc>
                  <a:txBody>
                    <a:bodyPr/>
                    <a:lstStyle/>
                    <a:p>
                      <a:pPr algn="ctr" fontAlgn="ctr"/>
                      <a:r>
                        <a:rPr lang="zh-CN" altLang="en-US" sz="2000" b="0" i="0" u="none" strike="noStrike" dirty="0">
                          <a:effectLst/>
                          <a:latin typeface="+mn-ea"/>
                          <a:ea typeface="+mn-ea"/>
                        </a:rPr>
                        <a:t>第二章</a:t>
                      </a:r>
                      <a:endParaRPr lang="zh-CN" altLang="en-US" sz="2000" b="0" i="0" u="none" strike="noStrike" dirty="0">
                        <a:effectLst/>
                        <a:latin typeface="+mn-ea"/>
                        <a:ea typeface="+mn-ea"/>
                      </a:endParaRPr>
                    </a:p>
                  </a:txBody>
                  <a:tcPr marL="7620" marR="7620" marT="7620" marB="0" anchor="ctr">
                    <a:lnL>
                      <a:noFill/>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a:r>
                        <a:rPr lang="zh-CN" altLang="en-US" dirty="0" smtClean="0">
                          <a:solidFill>
                            <a:schemeClr val="accent5"/>
                          </a:solidFill>
                        </a:rPr>
                        <a:t>★★★</a:t>
                      </a:r>
                      <a:endParaRPr lang="zh-CN" altLang="en-US" dirty="0"/>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400" b="1" i="0" u="none" strike="noStrike" dirty="0">
                          <a:solidFill>
                            <a:schemeClr val="bg1"/>
                          </a:solidFill>
                          <a:effectLst/>
                          <a:latin typeface="+mn-ea"/>
                          <a:ea typeface="+mn-ea"/>
                        </a:rPr>
                        <a:t>99</a:t>
                      </a:r>
                      <a:endParaRPr lang="en-US" altLang="zh-CN" sz="2400" b="1" i="0" u="none" strike="noStrike" dirty="0">
                        <a:solidFill>
                          <a:schemeClr val="bg1"/>
                        </a:solidFill>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solidFill>
                      <a:schemeClr val="accent5"/>
                    </a:solidFill>
                  </a:tcPr>
                </a:tc>
                <a:tc>
                  <a:txBody>
                    <a:bodyPr/>
                    <a:lstStyle/>
                    <a:p>
                      <a:pPr algn="ctr" fontAlgn="ctr"/>
                      <a:r>
                        <a:rPr lang="en-US" altLang="zh-CN" sz="2400" b="1" i="0" u="none" strike="noStrike" kern="1200" dirty="0">
                          <a:solidFill>
                            <a:schemeClr val="accent5"/>
                          </a:solidFill>
                          <a:effectLst/>
                          <a:latin typeface="+mn-ea"/>
                          <a:ea typeface="+mn-ea"/>
                          <a:cs typeface="+mn-cs"/>
                        </a:rPr>
                        <a:t>69</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400" b="1" i="0" u="none" strike="noStrike" kern="1200" dirty="0">
                          <a:solidFill>
                            <a:schemeClr val="accent5"/>
                          </a:solidFill>
                          <a:effectLst/>
                          <a:latin typeface="+mn-ea"/>
                          <a:ea typeface="+mn-ea"/>
                          <a:cs typeface="+mn-cs"/>
                        </a:rPr>
                        <a:t>14</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000" b="0" i="0" u="none" strike="noStrike" dirty="0">
                          <a:effectLst/>
                          <a:latin typeface="+mn-ea"/>
                          <a:ea typeface="+mn-ea"/>
                        </a:rPr>
                        <a:t>7</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000" b="0" i="0" u="none" strike="noStrike">
                          <a:effectLst/>
                          <a:latin typeface="+mn-ea"/>
                          <a:ea typeface="+mn-ea"/>
                        </a:rPr>
                        <a:t>9</a:t>
                      </a:r>
                      <a:endParaRPr lang="en-US" altLang="zh-CN"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400" b="1" i="0" u="none" strike="noStrike" kern="1200" dirty="0">
                          <a:solidFill>
                            <a:schemeClr val="accent5"/>
                          </a:solidFill>
                          <a:effectLst/>
                          <a:latin typeface="+mn-ea"/>
                          <a:ea typeface="+mn-ea"/>
                          <a:cs typeface="+mn-cs"/>
                        </a:rPr>
                        <a:t>11</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solidFill>
                            <a:schemeClr val="bg1"/>
                          </a:solidFill>
                          <a:effectLst/>
                          <a:latin typeface="+mn-ea"/>
                          <a:ea typeface="+mn-ea"/>
                        </a:rPr>
                        <a:t>16.5%</a:t>
                      </a:r>
                      <a:endParaRPr lang="en-US" altLang="zh-CN" sz="2000" b="0" i="0" u="none" strike="noStrike" dirty="0">
                        <a:solidFill>
                          <a:schemeClr val="bg1"/>
                        </a:solidFill>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a:noFill/>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solidFill>
                      <a:schemeClr val="accent5"/>
                    </a:solidFill>
                  </a:tcPr>
                </a:tc>
              </a:tr>
              <a:tr h="421455">
                <a:tc>
                  <a:txBody>
                    <a:bodyPr/>
                    <a:lstStyle/>
                    <a:p>
                      <a:pPr algn="ctr" fontAlgn="ctr"/>
                      <a:r>
                        <a:rPr lang="zh-CN" altLang="en-US" sz="2000" b="0" i="0" u="none" strike="noStrike" dirty="0">
                          <a:effectLst/>
                          <a:latin typeface="+mn-ea"/>
                          <a:ea typeface="+mn-ea"/>
                        </a:rPr>
                        <a:t>第三章</a:t>
                      </a:r>
                      <a:endParaRPr lang="zh-CN" altLang="en-US" sz="2000" b="0" i="0" u="none" strike="noStrike" dirty="0">
                        <a:effectLst/>
                        <a:latin typeface="+mn-ea"/>
                        <a:ea typeface="+mn-ea"/>
                      </a:endParaRPr>
                    </a:p>
                  </a:txBody>
                  <a:tcPr marL="7620" marR="7620" marT="7620" marB="0" anchor="ctr">
                    <a:lnL>
                      <a:noFill/>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a:r>
                        <a:rPr lang="zh-CN" altLang="en-US" dirty="0" smtClean="0">
                          <a:solidFill>
                            <a:schemeClr val="accent5"/>
                          </a:solidFill>
                        </a:rPr>
                        <a:t>★★★</a:t>
                      </a:r>
                      <a:endParaRPr lang="zh-CN" altLang="en-US" dirty="0"/>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400" b="1" i="0" u="none" strike="noStrike" kern="1200" dirty="0">
                          <a:solidFill>
                            <a:schemeClr val="accent5"/>
                          </a:solidFill>
                          <a:effectLst/>
                          <a:latin typeface="+mn-ea"/>
                          <a:ea typeface="+mn-ea"/>
                          <a:cs typeface="+mn-cs"/>
                        </a:rPr>
                        <a:t>79</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a:effectLst/>
                          <a:latin typeface="+mn-ea"/>
                          <a:ea typeface="+mn-ea"/>
                        </a:rPr>
                        <a:t>48</a:t>
                      </a:r>
                      <a:endParaRPr lang="en-US" altLang="zh-CN" sz="2000" b="0" i="0" u="none" strike="noStrike">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400" b="1" i="0" u="none" strike="noStrike" kern="1200" dirty="0">
                          <a:solidFill>
                            <a:schemeClr val="accent5"/>
                          </a:solidFill>
                          <a:effectLst/>
                          <a:latin typeface="+mn-ea"/>
                          <a:ea typeface="+mn-ea"/>
                          <a:cs typeface="+mn-cs"/>
                        </a:rPr>
                        <a:t>15</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000" b="0" i="0" u="none" strike="noStrike" dirty="0">
                          <a:effectLst/>
                          <a:latin typeface="+mn-ea"/>
                          <a:ea typeface="+mn-ea"/>
                        </a:rPr>
                        <a:t>5</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000" b="0" i="0" u="none" strike="noStrike" dirty="0">
                          <a:effectLst/>
                          <a:latin typeface="+mn-ea"/>
                          <a:ea typeface="+mn-ea"/>
                        </a:rPr>
                        <a:t>11</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altLang="zh-CN" sz="2400" b="1" i="0" u="none" strike="noStrike" kern="1200" dirty="0">
                          <a:solidFill>
                            <a:schemeClr val="accent5"/>
                          </a:solidFill>
                          <a:effectLst/>
                          <a:latin typeface="+mn-ea"/>
                          <a:ea typeface="+mn-ea"/>
                          <a:cs typeface="+mn-cs"/>
                        </a:rPr>
                        <a:t>7</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solidFill>
                            <a:schemeClr val="bg1"/>
                          </a:solidFill>
                          <a:effectLst/>
                          <a:latin typeface="+mn-ea"/>
                          <a:ea typeface="+mn-ea"/>
                        </a:rPr>
                        <a:t>14.5%</a:t>
                      </a:r>
                      <a:endParaRPr lang="en-US" altLang="zh-CN" sz="2000" b="0" i="0" u="none" strike="noStrike" dirty="0">
                        <a:solidFill>
                          <a:schemeClr val="bg1"/>
                        </a:solidFill>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a:noFill/>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solidFill>
                      <a:schemeClr val="accent5"/>
                    </a:solidFill>
                  </a:tcPr>
                </a:tc>
              </a:tr>
              <a:tr h="421455">
                <a:tc>
                  <a:txBody>
                    <a:bodyPr/>
                    <a:lstStyle/>
                    <a:p>
                      <a:pPr algn="ctr" fontAlgn="ctr"/>
                      <a:r>
                        <a:rPr lang="zh-CN" altLang="en-US" sz="2000" b="0" i="0" u="none" strike="noStrike" dirty="0">
                          <a:effectLst/>
                          <a:latin typeface="+mn-ea"/>
                          <a:ea typeface="+mn-ea"/>
                        </a:rPr>
                        <a:t>第四章</a:t>
                      </a:r>
                      <a:endParaRPr lang="zh-CN" altLang="en-US" sz="2000" b="0" i="0" u="none" strike="noStrike" dirty="0">
                        <a:effectLst/>
                        <a:latin typeface="+mn-ea"/>
                        <a:ea typeface="+mn-ea"/>
                      </a:endParaRPr>
                    </a:p>
                  </a:txBody>
                  <a:tcPr marL="7620" marR="7620" marT="7620" marB="0" anchor="ctr">
                    <a:lnL>
                      <a:noFill/>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a:r>
                        <a:rPr lang="zh-CN" altLang="en-US" dirty="0" smtClean="0">
                          <a:solidFill>
                            <a:schemeClr val="accent5"/>
                          </a:solidFill>
                        </a:rPr>
                        <a:t>★★</a:t>
                      </a:r>
                      <a:endParaRPr lang="zh-CN" altLang="en-US" dirty="0"/>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kern="1200" dirty="0">
                          <a:solidFill>
                            <a:schemeClr val="tx1"/>
                          </a:solidFill>
                          <a:effectLst/>
                          <a:latin typeface="+mn-ea"/>
                          <a:ea typeface="+mn-ea"/>
                          <a:cs typeface="+mn-cs"/>
                        </a:rPr>
                        <a:t>63</a:t>
                      </a:r>
                      <a:endParaRPr lang="en-US" altLang="zh-CN" sz="2000" b="0" i="0" u="none" strike="noStrike" kern="1200" dirty="0">
                        <a:solidFill>
                          <a:schemeClr val="tx1"/>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a:effectLst/>
                          <a:latin typeface="+mn-ea"/>
                          <a:ea typeface="+mn-ea"/>
                        </a:rPr>
                        <a:t>36</a:t>
                      </a:r>
                      <a:endParaRPr lang="en-US" altLang="zh-CN" sz="2000" b="0" i="0" u="none" strike="noStrike">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000" b="0" i="0" u="none" strike="noStrike" dirty="0">
                          <a:effectLst/>
                          <a:latin typeface="+mn-ea"/>
                          <a:ea typeface="+mn-ea"/>
                        </a:rPr>
                        <a:t>7</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altLang="zh-CN" sz="2400" b="1" i="0" u="none" strike="noStrike" kern="1200" dirty="0">
                          <a:solidFill>
                            <a:schemeClr val="accent5"/>
                          </a:solidFill>
                          <a:effectLst/>
                          <a:latin typeface="+mn-ea"/>
                          <a:ea typeface="+mn-ea"/>
                          <a:cs typeface="+mn-cs"/>
                        </a:rPr>
                        <a:t>9</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000" b="0" i="0" u="none" strike="noStrike" dirty="0">
                          <a:effectLst/>
                          <a:latin typeface="+mn-ea"/>
                          <a:ea typeface="+mn-ea"/>
                        </a:rPr>
                        <a:t>11</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altLang="zh-CN" sz="2400" b="1" i="0" u="none" strike="noStrike" kern="1200" dirty="0">
                          <a:solidFill>
                            <a:schemeClr val="accent5"/>
                          </a:solidFill>
                          <a:effectLst/>
                          <a:latin typeface="+mn-ea"/>
                          <a:ea typeface="+mn-ea"/>
                          <a:cs typeface="+mn-cs"/>
                        </a:rPr>
                        <a:t>6</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effectLst/>
                          <a:latin typeface="+mn-ea"/>
                          <a:ea typeface="+mn-ea"/>
                        </a:rPr>
                        <a:t>14.10%</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a:noFill/>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r>
              <a:tr h="421455">
                <a:tc>
                  <a:txBody>
                    <a:bodyPr/>
                    <a:lstStyle/>
                    <a:p>
                      <a:pPr algn="ctr" fontAlgn="ctr"/>
                      <a:r>
                        <a:rPr lang="zh-CN" altLang="en-US" sz="2000" b="0" i="0" u="none" strike="noStrike" dirty="0">
                          <a:effectLst/>
                          <a:latin typeface="+mn-ea"/>
                          <a:ea typeface="+mn-ea"/>
                        </a:rPr>
                        <a:t>第五章</a:t>
                      </a:r>
                      <a:endParaRPr lang="zh-CN" altLang="en-US" sz="2000" b="0" i="0" u="none" strike="noStrike" dirty="0">
                        <a:effectLst/>
                        <a:latin typeface="+mn-ea"/>
                        <a:ea typeface="+mn-ea"/>
                      </a:endParaRPr>
                    </a:p>
                  </a:txBody>
                  <a:tcPr marL="7620" marR="7620" marT="7620" marB="0" anchor="ctr">
                    <a:lnL>
                      <a:noFill/>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a:r>
                        <a:rPr lang="zh-CN" altLang="en-US" dirty="0" smtClean="0">
                          <a:solidFill>
                            <a:schemeClr val="accent5"/>
                          </a:solidFill>
                        </a:rPr>
                        <a:t>★★★</a:t>
                      </a:r>
                      <a:endParaRPr lang="zh-CN" altLang="en-US" dirty="0"/>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400" b="1" i="0" u="none" strike="noStrike" kern="1200" dirty="0">
                          <a:solidFill>
                            <a:schemeClr val="accent5"/>
                          </a:solidFill>
                          <a:effectLst/>
                          <a:latin typeface="+mn-ea"/>
                          <a:ea typeface="+mn-ea"/>
                          <a:cs typeface="+mn-cs"/>
                        </a:rPr>
                        <a:t>84</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a:effectLst/>
                          <a:latin typeface="+mn-ea"/>
                          <a:ea typeface="+mn-ea"/>
                        </a:rPr>
                        <a:t>45</a:t>
                      </a:r>
                      <a:endParaRPr lang="en-US" altLang="zh-CN" sz="2000" b="0" i="0" u="none" strike="noStrike">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000" b="0" i="0" u="none" strike="noStrike">
                          <a:effectLst/>
                          <a:latin typeface="+mn-ea"/>
                          <a:ea typeface="+mn-ea"/>
                        </a:rPr>
                        <a:t>8</a:t>
                      </a:r>
                      <a:endParaRPr lang="en-US" altLang="zh-CN"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000" b="0" i="0" u="none" strike="noStrike" dirty="0">
                          <a:effectLst/>
                          <a:latin typeface="+mn-ea"/>
                          <a:ea typeface="+mn-ea"/>
                        </a:rPr>
                        <a:t>6</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2400" b="1" i="0" u="none" strike="noStrike" kern="1200" dirty="0">
                          <a:solidFill>
                            <a:schemeClr val="accent5"/>
                          </a:solidFill>
                          <a:effectLst/>
                          <a:latin typeface="+mn-ea"/>
                          <a:ea typeface="+mn-ea"/>
                          <a:cs typeface="+mn-cs"/>
                        </a:rPr>
                        <a:t>25</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altLang="zh-CN" sz="2400" b="1" i="0" u="none" strike="noStrike" kern="1200" dirty="0">
                          <a:solidFill>
                            <a:schemeClr val="accent5"/>
                          </a:solidFill>
                          <a:effectLst/>
                          <a:latin typeface="+mn-ea"/>
                          <a:ea typeface="+mn-ea"/>
                          <a:cs typeface="+mn-cs"/>
                        </a:rPr>
                        <a:t>7</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solidFill>
                            <a:schemeClr val="bg1"/>
                          </a:solidFill>
                          <a:effectLst/>
                          <a:latin typeface="+mn-ea"/>
                          <a:ea typeface="+mn-ea"/>
                        </a:rPr>
                        <a:t>17.90%</a:t>
                      </a:r>
                      <a:endParaRPr lang="en-US" altLang="zh-CN" sz="2000" b="0" i="0" u="none" strike="noStrike" dirty="0">
                        <a:solidFill>
                          <a:schemeClr val="bg1"/>
                        </a:solidFill>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a:noFill/>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solidFill>
                      <a:schemeClr val="accent5"/>
                    </a:solidFill>
                  </a:tcPr>
                </a:tc>
              </a:tr>
              <a:tr h="421455">
                <a:tc>
                  <a:txBody>
                    <a:bodyPr/>
                    <a:lstStyle/>
                    <a:p>
                      <a:pPr algn="ctr" fontAlgn="ctr"/>
                      <a:r>
                        <a:rPr lang="zh-CN" altLang="en-US" sz="2000" b="0" i="0" u="none" strike="noStrike" dirty="0">
                          <a:effectLst/>
                          <a:latin typeface="+mn-ea"/>
                          <a:ea typeface="+mn-ea"/>
                        </a:rPr>
                        <a:t>第六章</a:t>
                      </a:r>
                      <a:endParaRPr lang="zh-CN" altLang="en-US" sz="2000" b="0" i="0" u="none" strike="noStrike" dirty="0">
                        <a:effectLst/>
                        <a:latin typeface="+mn-ea"/>
                        <a:ea typeface="+mn-ea"/>
                      </a:endParaRPr>
                    </a:p>
                  </a:txBody>
                  <a:tcPr marL="7620" marR="7620" marT="7620" marB="0" anchor="ctr">
                    <a:lnL>
                      <a:noFill/>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a:r>
                        <a:rPr lang="zh-CN" altLang="en-US" dirty="0" smtClean="0">
                          <a:solidFill>
                            <a:schemeClr val="accent5"/>
                          </a:solidFill>
                        </a:rPr>
                        <a:t>★★</a:t>
                      </a:r>
                      <a:endParaRPr lang="zh-CN" altLang="en-US" dirty="0"/>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400" b="1" i="0" u="none" strike="noStrike" kern="1200" dirty="0">
                          <a:solidFill>
                            <a:schemeClr val="accent5"/>
                          </a:solidFill>
                          <a:effectLst/>
                          <a:latin typeface="+mn-ea"/>
                          <a:ea typeface="+mn-ea"/>
                          <a:cs typeface="+mn-cs"/>
                        </a:rPr>
                        <a:t>75</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a:effectLst/>
                          <a:latin typeface="+mn-ea"/>
                          <a:ea typeface="+mn-ea"/>
                        </a:rPr>
                        <a:t>51</a:t>
                      </a:r>
                      <a:endParaRPr lang="en-US" altLang="zh-CN" sz="2000" b="0" i="0" u="none" strike="noStrike">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a:effectLst/>
                          <a:latin typeface="+mn-ea"/>
                          <a:ea typeface="+mn-ea"/>
                        </a:rPr>
                        <a:t>5</a:t>
                      </a:r>
                      <a:endParaRPr lang="en-US" altLang="zh-CN"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dirty="0">
                          <a:effectLst/>
                          <a:latin typeface="+mn-ea"/>
                          <a:ea typeface="+mn-ea"/>
                        </a:rPr>
                        <a:t>6</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400" b="1" i="0" u="none" strike="noStrike" kern="1200" dirty="0">
                          <a:solidFill>
                            <a:schemeClr val="accent5"/>
                          </a:solidFill>
                          <a:effectLst/>
                          <a:latin typeface="+mn-ea"/>
                          <a:ea typeface="+mn-ea"/>
                          <a:cs typeface="+mn-cs"/>
                        </a:rPr>
                        <a:t>13</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altLang="zh-CN" sz="2400" b="1" i="0" u="none" strike="noStrike" kern="1200" dirty="0">
                          <a:solidFill>
                            <a:schemeClr val="accent5"/>
                          </a:solidFill>
                          <a:effectLst/>
                          <a:latin typeface="+mn-ea"/>
                          <a:ea typeface="+mn-ea"/>
                          <a:cs typeface="+mn-cs"/>
                        </a:rPr>
                        <a:t>7</a:t>
                      </a:r>
                      <a:endParaRPr lang="en-US" altLang="zh-CN" sz="2400" b="1" i="0" u="none" strike="noStrike" kern="1200" dirty="0">
                        <a:solidFill>
                          <a:schemeClr val="accent5"/>
                        </a:solidFill>
                        <a:effectLst/>
                        <a:latin typeface="+mn-ea"/>
                        <a:ea typeface="+mn-ea"/>
                        <a:cs typeface="+mn-cs"/>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c>
                  <a:txBody>
                    <a:bodyPr/>
                    <a:lstStyle/>
                    <a:p>
                      <a:pPr algn="ctr" fontAlgn="ctr"/>
                      <a:r>
                        <a:rPr lang="en-US" altLang="zh-CN" sz="2000" b="0" i="0" u="none" strike="noStrike" dirty="0">
                          <a:effectLst/>
                          <a:latin typeface="+mn-ea"/>
                          <a:ea typeface="+mn-ea"/>
                        </a:rPr>
                        <a:t>12.70%</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a:noFill/>
                    </a:lnR>
                    <a:lnT w="12700" cap="flat" cmpd="sng" algn="ctr">
                      <a:solidFill>
                        <a:schemeClr val="accent5">
                          <a:lumMod val="20000"/>
                          <a:lumOff val="80000"/>
                        </a:schemeClr>
                      </a:solidFill>
                      <a:prstDash val="sysDot"/>
                      <a:round/>
                      <a:headEnd type="none" w="med" len="med"/>
                      <a:tailEnd type="none" w="med" len="med"/>
                    </a:lnT>
                    <a:lnB w="12700" cap="flat" cmpd="sng" algn="ctr">
                      <a:solidFill>
                        <a:schemeClr val="accent5">
                          <a:lumMod val="20000"/>
                          <a:lumOff val="80000"/>
                        </a:schemeClr>
                      </a:solidFill>
                      <a:prstDash val="sysDot"/>
                      <a:round/>
                      <a:headEnd type="none" w="med" len="med"/>
                      <a:tailEnd type="none" w="med" len="med"/>
                    </a:lnB>
                  </a:tcPr>
                </a:tc>
              </a:tr>
              <a:tr h="421455">
                <a:tc>
                  <a:txBody>
                    <a:bodyPr/>
                    <a:lstStyle/>
                    <a:p>
                      <a:pPr algn="ctr" fontAlgn="ctr"/>
                      <a:r>
                        <a:rPr lang="zh-CN" altLang="en-US" sz="2000" b="0" i="0" u="none" strike="noStrike" dirty="0">
                          <a:effectLst/>
                          <a:latin typeface="+mn-ea"/>
                          <a:ea typeface="+mn-ea"/>
                        </a:rPr>
                        <a:t>第七章</a:t>
                      </a:r>
                      <a:endParaRPr lang="zh-CN" altLang="en-US" sz="2000" b="0" i="0" u="none" strike="noStrike" dirty="0">
                        <a:effectLst/>
                        <a:latin typeface="+mn-ea"/>
                        <a:ea typeface="+mn-ea"/>
                      </a:endParaRPr>
                    </a:p>
                  </a:txBody>
                  <a:tcPr marL="7620" marR="7620" marT="7620" marB="0" anchor="ctr">
                    <a:lnL>
                      <a:noFill/>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a:noFill/>
                    </a:lnB>
                  </a:tcPr>
                </a:tc>
                <a:tc>
                  <a:txBody>
                    <a:bodyPr/>
                    <a:lstStyle/>
                    <a:p>
                      <a:pPr algn="ctr"/>
                      <a:r>
                        <a:rPr lang="zh-CN" altLang="en-US" dirty="0" smtClean="0">
                          <a:solidFill>
                            <a:schemeClr val="accent5"/>
                          </a:solidFill>
                        </a:rPr>
                        <a:t>★</a:t>
                      </a:r>
                      <a:endParaRPr lang="zh-CN" altLang="en-US" dirty="0"/>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a:noFill/>
                    </a:lnB>
                  </a:tcPr>
                </a:tc>
                <a:tc>
                  <a:txBody>
                    <a:bodyPr/>
                    <a:lstStyle/>
                    <a:p>
                      <a:pPr algn="ctr" fontAlgn="ctr"/>
                      <a:r>
                        <a:rPr lang="en-US" altLang="zh-CN" sz="2000" b="0" i="0" u="none" strike="noStrike" dirty="0">
                          <a:effectLst/>
                          <a:latin typeface="+mn-ea"/>
                          <a:ea typeface="+mn-ea"/>
                        </a:rPr>
                        <a:t>33</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a:noFill/>
                    </a:lnB>
                  </a:tcPr>
                </a:tc>
                <a:tc>
                  <a:txBody>
                    <a:bodyPr/>
                    <a:lstStyle/>
                    <a:p>
                      <a:pPr algn="ctr" fontAlgn="ctr"/>
                      <a:r>
                        <a:rPr lang="en-US" altLang="zh-CN" sz="2000" b="0" i="0" u="none" strike="noStrike">
                          <a:effectLst/>
                          <a:latin typeface="+mn-ea"/>
                          <a:ea typeface="+mn-ea"/>
                        </a:rPr>
                        <a:t>27</a:t>
                      </a:r>
                      <a:endParaRPr lang="en-US" altLang="zh-CN" sz="2000" b="0" i="0" u="none" strike="noStrike">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a:effectLst/>
                          <a:latin typeface="+mn-ea"/>
                          <a:ea typeface="+mn-ea"/>
                        </a:rPr>
                        <a:t>1</a:t>
                      </a:r>
                      <a:endParaRPr lang="en-US" altLang="zh-CN"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a:effectLst/>
                          <a:latin typeface="+mn-ea"/>
                          <a:ea typeface="+mn-ea"/>
                        </a:rPr>
                        <a:t>1</a:t>
                      </a:r>
                      <a:endParaRPr lang="en-US" altLang="zh-CN" sz="2000" b="0" i="0" u="none" strike="noStrike">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20000"/>
                          <a:lumOff val="80000"/>
                        </a:schemeClr>
                      </a:solidFill>
                      <a:prstDash val="sysDot"/>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dirty="0">
                          <a:effectLst/>
                          <a:latin typeface="+mn-ea"/>
                          <a:ea typeface="+mn-ea"/>
                        </a:rPr>
                        <a:t>4</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20000"/>
                          <a:lumOff val="80000"/>
                        </a:schemeClr>
                      </a:solidFill>
                      <a:prstDash val="sysDot"/>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000" b="0" i="0" u="none" strike="noStrike">
                          <a:effectLst/>
                          <a:latin typeface="+mn-ea"/>
                          <a:ea typeface="+mn-ea"/>
                        </a:rPr>
                        <a:t>3</a:t>
                      </a:r>
                      <a:endParaRPr lang="en-US" altLang="zh-CN" sz="2000" b="0" i="0" u="none" strike="noStrike">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20000"/>
                          <a:lumOff val="80000"/>
                        </a:schemeClr>
                      </a:solidFill>
                      <a:prstDash val="sysDot"/>
                      <a:round/>
                      <a:headEnd type="none" w="med" len="med"/>
                      <a:tailEnd type="none" w="med" len="med"/>
                    </a:lnT>
                    <a:lnB>
                      <a:noFill/>
                    </a:lnB>
                  </a:tcPr>
                </a:tc>
                <a:tc>
                  <a:txBody>
                    <a:bodyPr/>
                    <a:lstStyle/>
                    <a:p>
                      <a:pPr algn="ctr" fontAlgn="ctr"/>
                      <a:r>
                        <a:rPr lang="en-US" altLang="zh-CN" sz="2000" b="0" i="0" u="none" strike="noStrike" dirty="0">
                          <a:effectLst/>
                          <a:latin typeface="+mn-ea"/>
                          <a:ea typeface="+mn-ea"/>
                        </a:rPr>
                        <a:t>5.40%</a:t>
                      </a:r>
                      <a:endParaRPr lang="en-US" altLang="zh-CN" sz="2000" b="0" i="0" u="none" strike="noStrike" dirty="0">
                        <a:effectLst/>
                        <a:latin typeface="+mn-ea"/>
                        <a:ea typeface="+mn-ea"/>
                      </a:endParaRPr>
                    </a:p>
                  </a:txBody>
                  <a:tcPr marL="7620" marR="7620" marT="7620" marB="0" anchor="ctr">
                    <a:lnL w="12700" cap="flat" cmpd="sng" algn="ctr">
                      <a:solidFill>
                        <a:schemeClr val="accent5">
                          <a:lumMod val="40000"/>
                          <a:lumOff val="60000"/>
                        </a:schemeClr>
                      </a:solidFill>
                      <a:prstDash val="solid"/>
                      <a:round/>
                      <a:headEnd type="none" w="med" len="med"/>
                      <a:tailEnd type="none" w="med" len="med"/>
                    </a:lnL>
                    <a:lnR>
                      <a:noFill/>
                    </a:lnR>
                    <a:lnT w="12700" cap="flat" cmpd="sng" algn="ctr">
                      <a:solidFill>
                        <a:schemeClr val="accent5">
                          <a:lumMod val="20000"/>
                          <a:lumOff val="80000"/>
                        </a:schemeClr>
                      </a:solidFill>
                      <a:prstDash val="sysDot"/>
                      <a:round/>
                      <a:headEnd type="none" w="med" len="med"/>
                      <a:tailEnd type="none" w="med" len="med"/>
                    </a:lnT>
                    <a:lnB>
                      <a:noFill/>
                    </a:lnB>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t>0.1.3三、各种与文化相关概念的正名</a:t>
            </a:r>
            <a:endParaRPr sz="1400" dirty="0" smtClean="0"/>
          </a:p>
        </p:txBody>
      </p:sp>
      <p:sp>
        <p:nvSpPr>
          <p:cNvPr id="6" name="内容占位符 2"/>
          <p:cNvSpPr>
            <a:spLocks noGrp="1"/>
          </p:cNvSpPr>
          <p:nvPr/>
        </p:nvSpPr>
        <p:spPr>
          <a:xfrm>
            <a:off x="838200" y="1189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一、文化产品：</a:t>
            </a:r>
            <a:endParaRPr lang="zh-CN" altLang="zh-CN" dirty="0" smtClean="0"/>
          </a:p>
          <a:p>
            <a:r>
              <a:rPr lang="zh-CN" altLang="zh-CN" dirty="0" smtClean="0">
                <a:sym typeface="+mn-ea"/>
              </a:rPr>
              <a:t>人类创造的一切提供给社会的可见成品。</a:t>
            </a:r>
            <a:endParaRPr lang="zh-CN" altLang="zh-CN" dirty="0" smtClean="0">
              <a:sym typeface="+mn-ea"/>
            </a:endParaRPr>
          </a:p>
          <a:p>
            <a:endParaRPr lang="zh-CN" altLang="zh-CN" dirty="0" smtClean="0"/>
          </a:p>
          <a:p>
            <a:r>
              <a:rPr lang="zh-CN" altLang="zh-CN" dirty="0" smtClean="0">
                <a:latin typeface="微软雅黑" panose="020B0503020204020204" charset="-122"/>
                <a:ea typeface="微软雅黑" panose="020B0503020204020204" charset="-122"/>
              </a:rPr>
              <a:t>选一选：</a:t>
            </a:r>
            <a:endParaRPr lang="zh-CN" altLang="zh-CN" dirty="0" smtClean="0"/>
          </a:p>
          <a:p>
            <a:r>
              <a:rPr lang="en-US" altLang="zh-CN" dirty="0" smtClean="0"/>
              <a:t>A.</a:t>
            </a:r>
            <a:r>
              <a:rPr lang="zh-CN" altLang="en-US" dirty="0" smtClean="0"/>
              <a:t>农具、陶器</a:t>
            </a:r>
            <a:endParaRPr lang="zh-CN" altLang="en-US" dirty="0" smtClean="0"/>
          </a:p>
          <a:p>
            <a:r>
              <a:rPr lang="en-US" altLang="zh-CN" dirty="0" smtClean="0"/>
              <a:t>B.</a:t>
            </a:r>
            <a:r>
              <a:rPr lang="zh-CN" altLang="en-US" dirty="0" smtClean="0"/>
              <a:t>音乐、美术、雕塑、典籍</a:t>
            </a:r>
            <a:endParaRPr lang="zh-CN" altLang="en-US" dirty="0" smtClean="0"/>
          </a:p>
          <a:p>
            <a:r>
              <a:rPr lang="en-US" altLang="zh-CN" dirty="0" smtClean="0"/>
              <a:t>C.</a:t>
            </a:r>
            <a:r>
              <a:rPr lang="zh-CN" altLang="en-US" dirty="0" smtClean="0"/>
              <a:t>审美观、思想、道德</a:t>
            </a:r>
            <a:endParaRPr lang="zh-CN" altLang="zh-CN" dirty="0" smtClean="0"/>
          </a:p>
          <a:p>
            <a:endParaRPr lang="zh-CN" altLang="zh-CN" dirty="0" smtClean="0"/>
          </a:p>
          <a:p>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t>0.1.3三、各种与文化相关概念的正名</a:t>
            </a:r>
            <a:endParaRPr sz="1400" dirty="0" smtClean="0"/>
          </a:p>
        </p:txBody>
      </p:sp>
      <p:sp>
        <p:nvSpPr>
          <p:cNvPr id="6" name="内容占位符 2"/>
          <p:cNvSpPr>
            <a:spLocks noGrp="1"/>
          </p:cNvSpPr>
          <p:nvPr/>
        </p:nvSpPr>
        <p:spPr>
          <a:xfrm>
            <a:off x="838200" y="1189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一、文化产品：</a:t>
            </a:r>
            <a:endParaRPr lang="zh-CN" altLang="zh-CN" dirty="0" smtClean="0"/>
          </a:p>
          <a:p>
            <a:r>
              <a:rPr lang="zh-CN" altLang="zh-CN" dirty="0" smtClean="0">
                <a:sym typeface="+mn-ea"/>
              </a:rPr>
              <a:t>人类创造的一切提供给社会的可见成品，既包括</a:t>
            </a:r>
            <a:r>
              <a:rPr lang="zh-CN" altLang="zh-CN" b="1" u="sng" dirty="0" smtClean="0">
                <a:solidFill>
                  <a:schemeClr val="accent5"/>
                </a:solidFill>
                <a:latin typeface="+mn-lt"/>
                <a:ea typeface="+mn-ea"/>
                <a:sym typeface="+mn-ea"/>
              </a:rPr>
              <a:t>物质产品</a:t>
            </a:r>
            <a:r>
              <a:rPr lang="zh-CN" altLang="zh-CN" dirty="0" smtClean="0">
                <a:sym typeface="+mn-ea"/>
              </a:rPr>
              <a:t>，也包括</a:t>
            </a:r>
            <a:r>
              <a:rPr lang="zh-CN" altLang="zh-CN" b="1" u="sng" dirty="0" smtClean="0">
                <a:solidFill>
                  <a:schemeClr val="accent5"/>
                </a:solidFill>
                <a:latin typeface="+mn-lt"/>
                <a:ea typeface="+mn-ea"/>
                <a:sym typeface="+mn-ea"/>
              </a:rPr>
              <a:t>精神产品</a:t>
            </a:r>
            <a:r>
              <a:rPr lang="zh-CN" altLang="zh-CN" dirty="0" smtClean="0">
                <a:sym typeface="+mn-ea"/>
              </a:rPr>
              <a:t>。</a:t>
            </a:r>
            <a:endParaRPr lang="zh-CN" altLang="zh-CN" dirty="0" smtClean="0">
              <a:sym typeface="+mn-ea"/>
            </a:endParaRPr>
          </a:p>
          <a:p>
            <a:endParaRPr lang="zh-CN" altLang="zh-CN" dirty="0" smtClean="0"/>
          </a:p>
          <a:p>
            <a:r>
              <a:rPr lang="zh-CN" altLang="zh-CN" dirty="0" smtClean="0">
                <a:latin typeface="微软雅黑" panose="020B0503020204020204" charset="-122"/>
                <a:ea typeface="微软雅黑" panose="020B0503020204020204" charset="-122"/>
              </a:rPr>
              <a:t>选一选：</a:t>
            </a:r>
            <a:endParaRPr lang="zh-CN" altLang="zh-CN" dirty="0" smtClean="0"/>
          </a:p>
          <a:p>
            <a:r>
              <a:rPr lang="en-US" altLang="zh-CN" dirty="0" smtClean="0">
                <a:solidFill>
                  <a:srgbClr val="4472C4"/>
                </a:solidFill>
              </a:rPr>
              <a:t>A.</a:t>
            </a:r>
            <a:r>
              <a:rPr lang="zh-CN" altLang="en-US" dirty="0" smtClean="0">
                <a:solidFill>
                  <a:srgbClr val="4472C4"/>
                </a:solidFill>
              </a:rPr>
              <a:t>农具、陶器</a:t>
            </a:r>
            <a:endParaRPr lang="zh-CN" altLang="en-US" dirty="0" smtClean="0">
              <a:solidFill>
                <a:srgbClr val="4472C4"/>
              </a:solidFill>
            </a:endParaRPr>
          </a:p>
          <a:p>
            <a:r>
              <a:rPr lang="en-US" altLang="zh-CN" dirty="0" smtClean="0">
                <a:solidFill>
                  <a:srgbClr val="4472C4"/>
                </a:solidFill>
              </a:rPr>
              <a:t>B.</a:t>
            </a:r>
            <a:r>
              <a:rPr lang="zh-CN" altLang="en-US" dirty="0" smtClean="0">
                <a:solidFill>
                  <a:srgbClr val="4472C4"/>
                </a:solidFill>
              </a:rPr>
              <a:t>音乐、美术、雕塑、典籍</a:t>
            </a:r>
            <a:endParaRPr lang="zh-CN" altLang="en-US" dirty="0" smtClean="0"/>
          </a:p>
          <a:p>
            <a:r>
              <a:rPr lang="en-US" altLang="zh-CN" dirty="0" smtClean="0">
                <a:solidFill>
                  <a:srgbClr val="F3EFEF"/>
                </a:solidFill>
              </a:rPr>
              <a:t>C.</a:t>
            </a:r>
            <a:r>
              <a:rPr lang="zh-CN" altLang="en-US" dirty="0" smtClean="0">
                <a:solidFill>
                  <a:srgbClr val="F3EFEF"/>
                </a:solidFill>
              </a:rPr>
              <a:t>审美观、思想、道德</a:t>
            </a:r>
            <a:endParaRPr lang="zh-CN" altLang="zh-CN" dirty="0" smtClean="0"/>
          </a:p>
          <a:p>
            <a:endParaRPr lang="zh-CN" altLang="zh-CN" dirty="0" smtClean="0"/>
          </a:p>
          <a:p>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t>0.1.3三、各种与文化相关概念的正名</a:t>
            </a:r>
            <a:endParaRPr sz="1400" dirty="0" smtClean="0"/>
          </a:p>
        </p:txBody>
      </p:sp>
      <p:sp>
        <p:nvSpPr>
          <p:cNvPr id="6" name="内容占位符 2"/>
          <p:cNvSpPr>
            <a:spLocks noGrp="1"/>
          </p:cNvSpPr>
          <p:nvPr/>
        </p:nvSpPr>
        <p:spPr>
          <a:xfrm>
            <a:off x="838200" y="1189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一、文化产品：</a:t>
            </a:r>
            <a:endParaRPr lang="zh-CN" altLang="zh-CN" dirty="0" smtClean="0"/>
          </a:p>
          <a:p>
            <a:r>
              <a:rPr lang="zh-CN" altLang="zh-CN" dirty="0" smtClean="0">
                <a:sym typeface="+mn-ea"/>
              </a:rPr>
              <a:t>人类创造的一切提供给社会的可见成品。</a:t>
            </a:r>
            <a:endParaRPr lang="zh-CN" altLang="zh-CN" dirty="0" smtClean="0">
              <a:sym typeface="+mn-ea"/>
            </a:endParaRPr>
          </a:p>
          <a:p>
            <a:endParaRPr lang="zh-CN" altLang="zh-CN" dirty="0" smtClean="0"/>
          </a:p>
          <a:p>
            <a:r>
              <a:rPr lang="zh-CN" altLang="zh-CN" dirty="0" smtClean="0"/>
              <a:t>分类：</a:t>
            </a:r>
            <a:r>
              <a:rPr lang="en-US" altLang="zh-CN" dirty="0" smtClean="0"/>
              <a:t>1.</a:t>
            </a:r>
            <a:r>
              <a:rPr lang="zh-CN" altLang="en-US" dirty="0" smtClean="0"/>
              <a:t>广义：</a:t>
            </a:r>
            <a:r>
              <a:rPr lang="zh-CN" altLang="en-US" b="1" u="sng" dirty="0" smtClean="0">
                <a:solidFill>
                  <a:srgbClr val="4472C4"/>
                </a:solidFill>
              </a:rPr>
              <a:t>物质产品</a:t>
            </a:r>
            <a:r>
              <a:rPr lang="en-US" altLang="zh-CN" b="1" u="sng" dirty="0" smtClean="0">
                <a:solidFill>
                  <a:srgbClr val="4472C4"/>
                </a:solidFill>
              </a:rPr>
              <a:t>+</a:t>
            </a:r>
            <a:r>
              <a:rPr lang="zh-CN" altLang="en-US" b="1" u="sng" dirty="0" smtClean="0">
                <a:solidFill>
                  <a:srgbClr val="4472C4"/>
                </a:solidFill>
              </a:rPr>
              <a:t>精神产品</a:t>
            </a:r>
            <a:endParaRPr lang="zh-CN" altLang="en-US" dirty="0" smtClean="0"/>
          </a:p>
          <a:p>
            <a:r>
              <a:rPr lang="zh-CN" altLang="en-US" dirty="0" smtClean="0"/>
              <a:t>      </a:t>
            </a:r>
            <a:r>
              <a:rPr lang="en-US" altLang="zh-CN" dirty="0" smtClean="0"/>
              <a:t>2.</a:t>
            </a:r>
            <a:r>
              <a:rPr lang="zh-CN" altLang="en-US" dirty="0" smtClean="0"/>
              <a:t>狭义：</a:t>
            </a:r>
            <a:r>
              <a:rPr lang="zh-CN" altLang="en-US" b="1" u="sng" dirty="0" smtClean="0">
                <a:solidFill>
                  <a:srgbClr val="4472C4"/>
                </a:solidFill>
              </a:rPr>
              <a:t>精神产品</a:t>
            </a:r>
            <a:endParaRPr lang="zh-CN" altLang="zh-CN" dirty="0" smtClean="0"/>
          </a:p>
          <a:p>
            <a:endParaRPr lang="zh-CN" altLang="zh-CN" dirty="0" smtClean="0"/>
          </a:p>
          <a:p>
            <a:endParaRPr lang="zh-CN" altLang="zh-CN" dirty="0" smtClean="0"/>
          </a:p>
          <a:p>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zh-CN" dirty="0" smtClean="0"/>
              <a:t>下列选项中属于文化产品的是（  ）</a:t>
            </a:r>
            <a:endParaRPr lang="zh-CN" altLang="zh-CN" dirty="0" smtClean="0"/>
          </a:p>
          <a:p>
            <a:r>
              <a:rPr lang="en-US" altLang="zh-CN" dirty="0" smtClean="0"/>
              <a:t>A.</a:t>
            </a:r>
            <a:r>
              <a:rPr lang="zh-CN" altLang="en-US" dirty="0" smtClean="0"/>
              <a:t>音乐</a:t>
            </a:r>
            <a:endParaRPr lang="zh-CN" altLang="en-US" dirty="0" smtClean="0"/>
          </a:p>
          <a:p>
            <a:r>
              <a:rPr lang="en-US" altLang="zh-CN" dirty="0" smtClean="0"/>
              <a:t>B.</a:t>
            </a:r>
            <a:r>
              <a:rPr lang="zh-CN" altLang="en-US" dirty="0" smtClean="0"/>
              <a:t>美术</a:t>
            </a:r>
            <a:endParaRPr lang="zh-CN" altLang="en-US" dirty="0" smtClean="0"/>
          </a:p>
          <a:p>
            <a:r>
              <a:rPr lang="en-US" altLang="zh-CN" dirty="0" smtClean="0"/>
              <a:t>C.</a:t>
            </a:r>
            <a:r>
              <a:rPr lang="zh-CN" altLang="en-US" dirty="0" smtClean="0"/>
              <a:t>雕塑</a:t>
            </a:r>
            <a:endParaRPr lang="zh-CN" altLang="en-US" dirty="0" smtClean="0"/>
          </a:p>
          <a:p>
            <a:r>
              <a:rPr lang="en-US" altLang="zh-CN" dirty="0" smtClean="0"/>
              <a:t>D.</a:t>
            </a:r>
            <a:r>
              <a:rPr lang="zh-CN" altLang="en-US" dirty="0" smtClean="0"/>
              <a:t>道德</a:t>
            </a:r>
            <a:endParaRPr lang="zh-CN" altLang="en-US" dirty="0" smtClean="0"/>
          </a:p>
          <a:p>
            <a:r>
              <a:rPr lang="en-US" altLang="zh-CN" dirty="0" smtClean="0"/>
              <a:t>E.</a:t>
            </a:r>
            <a:r>
              <a:rPr lang="zh-CN" altLang="en-US" dirty="0" smtClean="0"/>
              <a:t>思想</a:t>
            </a:r>
            <a:endParaRPr lang="zh-CN" altLang="en-US" dirty="0" smtClean="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zh-CN" dirty="0" smtClean="0"/>
              <a:t>下列选项中属于文化产品的是（  ）</a:t>
            </a:r>
            <a:endParaRPr lang="zh-CN" altLang="zh-CN" dirty="0" smtClean="0"/>
          </a:p>
          <a:p>
            <a:r>
              <a:rPr lang="en-US" altLang="zh-CN" b="1" dirty="0" smtClean="0">
                <a:solidFill>
                  <a:srgbClr val="FF0000"/>
                </a:solidFill>
              </a:rPr>
              <a:t>A.</a:t>
            </a:r>
            <a:r>
              <a:rPr lang="zh-CN" altLang="en-US" b="1" dirty="0" smtClean="0">
                <a:solidFill>
                  <a:srgbClr val="FF0000"/>
                </a:solidFill>
              </a:rPr>
              <a:t>音乐</a:t>
            </a:r>
            <a:endParaRPr lang="zh-CN" altLang="en-US" b="1" dirty="0" smtClean="0">
              <a:solidFill>
                <a:srgbClr val="FF0000"/>
              </a:solidFill>
            </a:endParaRPr>
          </a:p>
          <a:p>
            <a:r>
              <a:rPr lang="en-US" altLang="zh-CN" b="1" dirty="0" smtClean="0">
                <a:solidFill>
                  <a:srgbClr val="FF0000"/>
                </a:solidFill>
              </a:rPr>
              <a:t>B.</a:t>
            </a:r>
            <a:r>
              <a:rPr lang="zh-CN" altLang="en-US" b="1" dirty="0" smtClean="0">
                <a:solidFill>
                  <a:srgbClr val="FF0000"/>
                </a:solidFill>
              </a:rPr>
              <a:t>美术</a:t>
            </a:r>
            <a:endParaRPr lang="zh-CN" altLang="en-US" b="1" dirty="0" smtClean="0">
              <a:solidFill>
                <a:srgbClr val="FF0000"/>
              </a:solidFill>
            </a:endParaRPr>
          </a:p>
          <a:p>
            <a:r>
              <a:rPr lang="en-US" altLang="zh-CN" b="1" dirty="0" smtClean="0">
                <a:solidFill>
                  <a:srgbClr val="FF0000"/>
                </a:solidFill>
              </a:rPr>
              <a:t>C.</a:t>
            </a:r>
            <a:r>
              <a:rPr lang="zh-CN" altLang="en-US" b="1" dirty="0" smtClean="0">
                <a:solidFill>
                  <a:srgbClr val="FF0000"/>
                </a:solidFill>
              </a:rPr>
              <a:t>雕塑</a:t>
            </a:r>
            <a:endParaRPr lang="zh-CN" altLang="en-US" dirty="0" smtClean="0"/>
          </a:p>
          <a:p>
            <a:r>
              <a:rPr lang="en-US" altLang="zh-CN" dirty="0" smtClean="0"/>
              <a:t>D.</a:t>
            </a:r>
            <a:r>
              <a:rPr lang="zh-CN" altLang="en-US" dirty="0" smtClean="0"/>
              <a:t>道德</a:t>
            </a:r>
            <a:endParaRPr lang="zh-CN" altLang="en-US" dirty="0" smtClean="0"/>
          </a:p>
          <a:p>
            <a:r>
              <a:rPr lang="en-US" altLang="zh-CN" dirty="0" smtClean="0"/>
              <a:t>E.</a:t>
            </a:r>
            <a:r>
              <a:rPr lang="zh-CN" altLang="en-US" dirty="0" smtClean="0"/>
              <a:t>思想</a:t>
            </a:r>
            <a:endParaRPr lang="zh-CN" altLang="en-US" dirty="0" smtClean="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4" name="圆角矩形 13"/>
          <p:cNvSpPr/>
          <p:nvPr/>
        </p:nvSpPr>
        <p:spPr>
          <a:xfrm>
            <a:off x="439189" y="276831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aphicFrame>
        <p:nvGraphicFramePr>
          <p:cNvPr id="26" name="表格 25"/>
          <p:cNvGraphicFramePr>
            <a:graphicFrameLocks noGrp="1"/>
          </p:cNvGraphicFramePr>
          <p:nvPr/>
        </p:nvGraphicFramePr>
        <p:xfrm>
          <a:off x="838200" y="1908211"/>
          <a:ext cx="10816244" cy="2011680"/>
        </p:xfrm>
        <a:graphic>
          <a:graphicData uri="http://schemas.openxmlformats.org/drawingml/2006/table">
            <a:tbl>
              <a:tblPr>
                <a:tableStyleId>{5C22544A-7EE6-4342-B048-85BDC9FD1C3A}</a:tableStyleId>
              </a:tblPr>
              <a:tblGrid>
                <a:gridCol w="757844"/>
                <a:gridCol w="748145"/>
                <a:gridCol w="6367549"/>
                <a:gridCol w="2942706"/>
              </a:tblGrid>
              <a:tr h="370840">
                <a:tc rowSpan="2">
                  <a:txBody>
                    <a:bodyPr/>
                    <a:lstStyle/>
                    <a:p>
                      <a:pPr algn="ctr">
                        <a:lnSpc>
                          <a:spcPct val="100000"/>
                        </a:lnSpc>
                      </a:pPr>
                      <a:r>
                        <a:rPr lang="zh-CN" altLang="zh-CN" sz="2400" kern="1200" dirty="0" smtClean="0">
                          <a:solidFill>
                            <a:schemeClr val="tx1"/>
                          </a:solidFill>
                          <a:latin typeface="+mj-ea"/>
                          <a:ea typeface="+mj-ea"/>
                          <a:cs typeface="+mn-cs"/>
                        </a:rPr>
                        <a:t>文化产品</a:t>
                      </a:r>
                      <a:endParaRPr lang="zh-CN" altLang="en-US" sz="2400" kern="1200" dirty="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zh-CN" altLang="zh-CN" sz="2400" kern="1200" dirty="0" smtClean="0">
                          <a:solidFill>
                            <a:schemeClr val="tx1"/>
                          </a:solidFill>
                          <a:latin typeface="+mj-ea"/>
                          <a:ea typeface="+mj-ea"/>
                          <a:cs typeface="+mn-cs"/>
                        </a:rPr>
                        <a:t>广义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人类创造的一切提供给社会的可见成品，既包括</a:t>
                      </a:r>
                      <a:r>
                        <a:rPr lang="zh-CN" altLang="zh-CN" sz="2000" b="1" u="sng" kern="1200" dirty="0" smtClean="0">
                          <a:solidFill>
                            <a:schemeClr val="accent5"/>
                          </a:solidFill>
                          <a:latin typeface="+mn-lt"/>
                          <a:ea typeface="+mn-ea"/>
                          <a:cs typeface="+mn-cs"/>
                        </a:rPr>
                        <a:t>物质产品</a:t>
                      </a:r>
                      <a:r>
                        <a:rPr lang="zh-CN" altLang="zh-CN" sz="2000" dirty="0" smtClean="0"/>
                        <a:t>，也包括</a:t>
                      </a:r>
                      <a:r>
                        <a:rPr lang="zh-CN" altLang="zh-CN" sz="2000" b="1" u="sng" kern="1200" dirty="0" smtClean="0">
                          <a:solidFill>
                            <a:schemeClr val="accent5"/>
                          </a:solidFill>
                          <a:latin typeface="+mn-lt"/>
                          <a:ea typeface="+mn-ea"/>
                          <a:cs typeface="+mn-cs"/>
                        </a:rPr>
                        <a:t>精神产品</a:t>
                      </a:r>
                      <a:r>
                        <a:rPr lang="zh-CN" altLang="zh-CN" sz="2000" dirty="0" smtClean="0"/>
                        <a:t>。</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r>
              <a:tr h="370840">
                <a:tc vMerge="1">
                  <a:tcPr/>
                </a:tc>
                <a:tc>
                  <a:txBody>
                    <a:bodyPr/>
                    <a:lstStyle/>
                    <a:p>
                      <a:pPr algn="ctr">
                        <a:lnSpc>
                          <a:spcPct val="100000"/>
                        </a:lnSpc>
                      </a:pPr>
                      <a:r>
                        <a:rPr lang="zh-CN" altLang="zh-CN" sz="2400" kern="1200" dirty="0" smtClean="0">
                          <a:solidFill>
                            <a:schemeClr val="tx1"/>
                          </a:solidFill>
                          <a:latin typeface="+mj-ea"/>
                          <a:ea typeface="+mj-ea"/>
                          <a:cs typeface="+mn-cs"/>
                        </a:rPr>
                        <a:t>狭义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专指</a:t>
                      </a:r>
                      <a:r>
                        <a:rPr lang="zh-CN" altLang="zh-CN" sz="2000" b="1" u="sng" kern="1200" dirty="0" smtClean="0">
                          <a:solidFill>
                            <a:schemeClr val="accent5"/>
                          </a:solidFill>
                          <a:latin typeface="+mn-lt"/>
                          <a:ea typeface="+mn-ea"/>
                          <a:cs typeface="+mn-cs"/>
                        </a:rPr>
                        <a:t>精神产品</a:t>
                      </a:r>
                      <a:r>
                        <a:rPr lang="zh-CN" altLang="zh-CN" sz="2000" dirty="0" smtClean="0"/>
                        <a:t>，纯粹实用的生产工具、生活器用、能源资材等，一般不称为文化产品。（</a:t>
                      </a:r>
                      <a:r>
                        <a:rPr lang="en-US" altLang="zh-CN" sz="2000" dirty="0" smtClean="0"/>
                        <a:t>1001</a:t>
                      </a:r>
                      <a:r>
                        <a:rPr lang="zh-CN" altLang="zh-CN" sz="2000" dirty="0" smtClean="0"/>
                        <a:t>多）</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t>0.1.3三、各种与文化相关概念的正名</a:t>
            </a:r>
            <a:endParaRPr sz="1400"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283375" y="4705135"/>
            <a:ext cx="1299474" cy="1183205"/>
          </a:xfrm>
          <a:prstGeom prst="rect">
            <a:avLst/>
          </a:prstGeom>
        </p:spPr>
      </p:pic>
      <p:pic>
        <p:nvPicPr>
          <p:cNvPr id="9" name="图片 8"/>
          <p:cNvPicPr>
            <a:picLocks noChangeAspect="1"/>
          </p:cNvPicPr>
          <p:nvPr/>
        </p:nvPicPr>
        <p:blipFill>
          <a:blip r:embed="rId2"/>
          <a:stretch>
            <a:fillRect/>
          </a:stretch>
        </p:blipFill>
        <p:spPr>
          <a:xfrm>
            <a:off x="4742257" y="4703425"/>
            <a:ext cx="1299474" cy="1186625"/>
          </a:xfrm>
          <a:prstGeom prst="rect">
            <a:avLst/>
          </a:prstGeom>
        </p:spPr>
      </p:pic>
      <p:pic>
        <p:nvPicPr>
          <p:cNvPr id="10" name="图片 9"/>
          <p:cNvPicPr>
            <a:picLocks noChangeAspect="1"/>
          </p:cNvPicPr>
          <p:nvPr/>
        </p:nvPicPr>
        <p:blipFill>
          <a:blip r:embed="rId3"/>
          <a:stretch>
            <a:fillRect/>
          </a:stretch>
        </p:blipFill>
        <p:spPr>
          <a:xfrm>
            <a:off x="1768529" y="4705135"/>
            <a:ext cx="1299474" cy="1183205"/>
          </a:xfrm>
          <a:prstGeom prst="rect">
            <a:avLst/>
          </a:prstGeom>
        </p:spPr>
      </p:pic>
      <p:pic>
        <p:nvPicPr>
          <p:cNvPr id="11" name="图片 10"/>
          <p:cNvPicPr>
            <a:picLocks noChangeAspect="1"/>
          </p:cNvPicPr>
          <p:nvPr/>
        </p:nvPicPr>
        <p:blipFill>
          <a:blip r:embed="rId4"/>
          <a:stretch>
            <a:fillRect/>
          </a:stretch>
        </p:blipFill>
        <p:spPr>
          <a:xfrm>
            <a:off x="6227411" y="4703425"/>
            <a:ext cx="1299474" cy="1186625"/>
          </a:xfrm>
          <a:prstGeom prst="rect">
            <a:avLst/>
          </a:prstGeom>
        </p:spPr>
      </p:pic>
      <p:pic>
        <p:nvPicPr>
          <p:cNvPr id="12" name="图片 11"/>
          <p:cNvPicPr>
            <a:picLocks noChangeAspect="1"/>
          </p:cNvPicPr>
          <p:nvPr/>
        </p:nvPicPr>
        <p:blipFill>
          <a:blip r:embed="rId5"/>
          <a:stretch>
            <a:fillRect/>
          </a:stretch>
        </p:blipFill>
        <p:spPr>
          <a:xfrm>
            <a:off x="3253683" y="4703425"/>
            <a:ext cx="1302894" cy="1186625"/>
          </a:xfrm>
          <a:prstGeom prst="rect">
            <a:avLst/>
          </a:prstGeom>
        </p:spPr>
      </p:pic>
      <p:pic>
        <p:nvPicPr>
          <p:cNvPr id="13" name="图片 12"/>
          <p:cNvPicPr>
            <a:picLocks noChangeAspect="1"/>
          </p:cNvPicPr>
          <p:nvPr/>
        </p:nvPicPr>
        <p:blipFill>
          <a:blip r:embed="rId6"/>
          <a:stretch>
            <a:fillRect/>
          </a:stretch>
        </p:blipFill>
        <p:spPr>
          <a:xfrm>
            <a:off x="7712565" y="4703425"/>
            <a:ext cx="1302894" cy="1186625"/>
          </a:xfrm>
          <a:prstGeom prst="rect">
            <a:avLst/>
          </a:prstGeom>
        </p:spPr>
      </p:pic>
      <p:pic>
        <p:nvPicPr>
          <p:cNvPr id="22" name="图片 21"/>
          <p:cNvPicPr>
            <a:picLocks noChangeAspect="1"/>
          </p:cNvPicPr>
          <p:nvPr/>
        </p:nvPicPr>
        <p:blipFill>
          <a:blip r:embed="rId7"/>
          <a:stretch>
            <a:fillRect/>
          </a:stretch>
        </p:blipFill>
        <p:spPr>
          <a:xfrm>
            <a:off x="9201139" y="4702379"/>
            <a:ext cx="1311319" cy="1188716"/>
          </a:xfrm>
          <a:prstGeom prst="rect">
            <a:avLst/>
          </a:prstGeom>
        </p:spPr>
      </p:pic>
      <p:pic>
        <p:nvPicPr>
          <p:cNvPr id="25" name="图片 24"/>
          <p:cNvPicPr>
            <a:picLocks noChangeAspect="1"/>
          </p:cNvPicPr>
          <p:nvPr/>
        </p:nvPicPr>
        <p:blipFill>
          <a:blip r:embed="rId8"/>
          <a:stretch>
            <a:fillRect/>
          </a:stretch>
        </p:blipFill>
        <p:spPr>
          <a:xfrm>
            <a:off x="10698140" y="4702379"/>
            <a:ext cx="1311319" cy="1188716"/>
          </a:xfrm>
          <a:prstGeom prst="rect">
            <a:avLst/>
          </a:prstGeom>
        </p:spPr>
      </p:pic>
      <p:sp>
        <p:nvSpPr>
          <p:cNvPr id="14" name="圆角矩形 13"/>
          <p:cNvSpPr/>
          <p:nvPr/>
        </p:nvSpPr>
        <p:spPr>
          <a:xfrm>
            <a:off x="439189" y="276831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aphicFrame>
        <p:nvGraphicFramePr>
          <p:cNvPr id="26" name="表格 25"/>
          <p:cNvGraphicFramePr>
            <a:graphicFrameLocks noGrp="1"/>
          </p:cNvGraphicFramePr>
          <p:nvPr/>
        </p:nvGraphicFramePr>
        <p:xfrm>
          <a:off x="838200" y="1908211"/>
          <a:ext cx="10816244" cy="1920240"/>
        </p:xfrm>
        <a:graphic>
          <a:graphicData uri="http://schemas.openxmlformats.org/drawingml/2006/table">
            <a:tbl>
              <a:tblPr>
                <a:tableStyleId>{5C22544A-7EE6-4342-B048-85BDC9FD1C3A}</a:tableStyleId>
              </a:tblPr>
              <a:tblGrid>
                <a:gridCol w="757844"/>
                <a:gridCol w="748145"/>
                <a:gridCol w="6367549"/>
                <a:gridCol w="2942706"/>
              </a:tblGrid>
              <a:tr h="370840">
                <a:tc rowSpan="2">
                  <a:txBody>
                    <a:bodyPr/>
                    <a:lstStyle/>
                    <a:p>
                      <a:pPr algn="ctr">
                        <a:lnSpc>
                          <a:spcPct val="100000"/>
                        </a:lnSpc>
                      </a:pPr>
                      <a:r>
                        <a:rPr lang="zh-CN" altLang="zh-CN" sz="2400" kern="1200" dirty="0" smtClean="0">
                          <a:solidFill>
                            <a:schemeClr val="tx1"/>
                          </a:solidFill>
                          <a:latin typeface="+mj-ea"/>
                          <a:ea typeface="+mj-ea"/>
                          <a:cs typeface="+mn-cs"/>
                        </a:rPr>
                        <a:t>文化产品</a:t>
                      </a:r>
                      <a:endParaRPr lang="zh-CN" altLang="en-US" sz="2400" kern="1200" dirty="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zh-CN" altLang="zh-CN" sz="2400" kern="1200" dirty="0" smtClean="0">
                          <a:solidFill>
                            <a:schemeClr val="tx1"/>
                          </a:solidFill>
                          <a:latin typeface="+mj-ea"/>
                          <a:ea typeface="+mj-ea"/>
                          <a:cs typeface="+mn-cs"/>
                        </a:rPr>
                        <a:t>广义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人类创造的一切提供给社会的可见成品，既包括</a:t>
                      </a:r>
                      <a:r>
                        <a:rPr lang="zh-CN" altLang="zh-CN" sz="2000" b="1" u="sng" kern="1200" dirty="0" smtClean="0">
                          <a:solidFill>
                            <a:schemeClr val="accent5"/>
                          </a:solidFill>
                          <a:latin typeface="+mn-lt"/>
                          <a:ea typeface="+mn-ea"/>
                          <a:cs typeface="+mn-cs"/>
                        </a:rPr>
                        <a:t>物质产品</a:t>
                      </a:r>
                      <a:r>
                        <a:rPr lang="zh-CN" altLang="zh-CN" sz="2000" dirty="0" smtClean="0"/>
                        <a:t>，也包括</a:t>
                      </a:r>
                      <a:r>
                        <a:rPr lang="zh-CN" altLang="zh-CN" sz="2000" b="1" u="sng" kern="1200" dirty="0" smtClean="0">
                          <a:solidFill>
                            <a:schemeClr val="accent5"/>
                          </a:solidFill>
                          <a:latin typeface="+mn-lt"/>
                          <a:ea typeface="+mn-ea"/>
                          <a:cs typeface="+mn-cs"/>
                        </a:rPr>
                        <a:t>精神产品</a:t>
                      </a:r>
                      <a:r>
                        <a:rPr lang="zh-CN" altLang="zh-CN" sz="2000" dirty="0" smtClean="0"/>
                        <a:t>。</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r>
              <a:tr h="370840">
                <a:tc vMerge="1">
                  <a:tcPr/>
                </a:tc>
                <a:tc>
                  <a:txBody>
                    <a:bodyPr/>
                    <a:lstStyle/>
                    <a:p>
                      <a:pPr algn="ctr">
                        <a:lnSpc>
                          <a:spcPct val="100000"/>
                        </a:lnSpc>
                      </a:pPr>
                      <a:r>
                        <a:rPr lang="zh-CN" altLang="zh-CN" sz="2400" kern="1200" dirty="0" smtClean="0">
                          <a:solidFill>
                            <a:schemeClr val="tx1"/>
                          </a:solidFill>
                          <a:latin typeface="+mj-ea"/>
                          <a:ea typeface="+mj-ea"/>
                          <a:cs typeface="+mn-cs"/>
                        </a:rPr>
                        <a:t>狭义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专指</a:t>
                      </a:r>
                      <a:r>
                        <a:rPr lang="zh-CN" altLang="zh-CN" sz="2000" b="1" u="sng" kern="1200" dirty="0" smtClean="0">
                          <a:solidFill>
                            <a:schemeClr val="accent5"/>
                          </a:solidFill>
                          <a:latin typeface="+mn-lt"/>
                          <a:ea typeface="+mn-ea"/>
                          <a:cs typeface="+mn-cs"/>
                        </a:rPr>
                        <a:t>精神产品</a:t>
                      </a:r>
                      <a:r>
                        <a:rPr lang="zh-CN" altLang="zh-CN" sz="2000" dirty="0" smtClean="0"/>
                        <a:t>（</a:t>
                      </a:r>
                      <a:r>
                        <a:rPr lang="en-US" altLang="zh-CN" sz="2000" dirty="0" smtClean="0"/>
                        <a:t>1001</a:t>
                      </a:r>
                      <a:r>
                        <a:rPr lang="zh-CN" altLang="zh-CN" sz="2000" dirty="0" smtClean="0"/>
                        <a:t>多）</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15" name="图片 14"/>
          <p:cNvPicPr>
            <a:picLocks noChangeAspect="1"/>
          </p:cNvPicPr>
          <p:nvPr/>
        </p:nvPicPr>
        <p:blipFill>
          <a:blip r:embed="rId9"/>
          <a:stretch>
            <a:fillRect/>
          </a:stretch>
        </p:blipFill>
        <p:spPr>
          <a:xfrm>
            <a:off x="4879052" y="4752945"/>
            <a:ext cx="998047" cy="875119"/>
          </a:xfrm>
          <a:prstGeom prst="rect">
            <a:avLst/>
          </a:prstGeom>
        </p:spPr>
      </p:pic>
      <p:sp>
        <p:nvSpPr>
          <p:cNvPr id="21"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4"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27"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8"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9"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30" name="矩形 29"/>
          <p:cNvSpPr/>
          <p:nvPr/>
        </p:nvSpPr>
        <p:spPr>
          <a:xfrm>
            <a:off x="0" y="-92025"/>
            <a:ext cx="10659688" cy="414020"/>
          </a:xfrm>
          <a:prstGeom prst="rect">
            <a:avLst/>
          </a:prstGeom>
        </p:spPr>
        <p:txBody>
          <a:bodyPr wrap="square">
            <a:spAutoFit/>
          </a:bodyPr>
          <a:lstStyle/>
          <a:p>
            <a:pPr>
              <a:lnSpc>
                <a:spcPct val="150000"/>
              </a:lnSpc>
            </a:pPr>
            <a:r>
              <a:rPr sz="1400" dirty="0" smtClean="0"/>
              <a:t>0.1.3三、各种与文化相关概念的正名</a:t>
            </a:r>
            <a:endParaRPr sz="1400"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283375" y="4705135"/>
            <a:ext cx="1299474" cy="1183205"/>
          </a:xfrm>
          <a:prstGeom prst="rect">
            <a:avLst/>
          </a:prstGeom>
        </p:spPr>
      </p:pic>
      <p:pic>
        <p:nvPicPr>
          <p:cNvPr id="9" name="图片 8"/>
          <p:cNvPicPr>
            <a:picLocks noChangeAspect="1"/>
          </p:cNvPicPr>
          <p:nvPr/>
        </p:nvPicPr>
        <p:blipFill>
          <a:blip r:embed="rId2"/>
          <a:stretch>
            <a:fillRect/>
          </a:stretch>
        </p:blipFill>
        <p:spPr>
          <a:xfrm>
            <a:off x="4742257" y="4703425"/>
            <a:ext cx="1299474" cy="1186625"/>
          </a:xfrm>
          <a:prstGeom prst="rect">
            <a:avLst/>
          </a:prstGeom>
        </p:spPr>
      </p:pic>
      <p:pic>
        <p:nvPicPr>
          <p:cNvPr id="10" name="图片 9"/>
          <p:cNvPicPr>
            <a:picLocks noChangeAspect="1"/>
          </p:cNvPicPr>
          <p:nvPr/>
        </p:nvPicPr>
        <p:blipFill>
          <a:blip r:embed="rId3"/>
          <a:stretch>
            <a:fillRect/>
          </a:stretch>
        </p:blipFill>
        <p:spPr>
          <a:xfrm>
            <a:off x="1768529" y="4705135"/>
            <a:ext cx="1299474" cy="1183205"/>
          </a:xfrm>
          <a:prstGeom prst="rect">
            <a:avLst/>
          </a:prstGeom>
        </p:spPr>
      </p:pic>
      <p:pic>
        <p:nvPicPr>
          <p:cNvPr id="11" name="图片 10"/>
          <p:cNvPicPr>
            <a:picLocks noChangeAspect="1"/>
          </p:cNvPicPr>
          <p:nvPr/>
        </p:nvPicPr>
        <p:blipFill>
          <a:blip r:embed="rId4"/>
          <a:stretch>
            <a:fillRect/>
          </a:stretch>
        </p:blipFill>
        <p:spPr>
          <a:xfrm>
            <a:off x="6227411" y="4703425"/>
            <a:ext cx="1299474" cy="1186625"/>
          </a:xfrm>
          <a:prstGeom prst="rect">
            <a:avLst/>
          </a:prstGeom>
        </p:spPr>
      </p:pic>
      <p:pic>
        <p:nvPicPr>
          <p:cNvPr id="12" name="图片 11"/>
          <p:cNvPicPr>
            <a:picLocks noChangeAspect="1"/>
          </p:cNvPicPr>
          <p:nvPr/>
        </p:nvPicPr>
        <p:blipFill>
          <a:blip r:embed="rId5"/>
          <a:stretch>
            <a:fillRect/>
          </a:stretch>
        </p:blipFill>
        <p:spPr>
          <a:xfrm>
            <a:off x="3253683" y="4703425"/>
            <a:ext cx="1302894" cy="1186625"/>
          </a:xfrm>
          <a:prstGeom prst="rect">
            <a:avLst/>
          </a:prstGeom>
        </p:spPr>
      </p:pic>
      <p:pic>
        <p:nvPicPr>
          <p:cNvPr id="13" name="图片 12"/>
          <p:cNvPicPr>
            <a:picLocks noChangeAspect="1"/>
          </p:cNvPicPr>
          <p:nvPr/>
        </p:nvPicPr>
        <p:blipFill>
          <a:blip r:embed="rId6"/>
          <a:stretch>
            <a:fillRect/>
          </a:stretch>
        </p:blipFill>
        <p:spPr>
          <a:xfrm>
            <a:off x="7712565" y="4703425"/>
            <a:ext cx="1302894" cy="1186625"/>
          </a:xfrm>
          <a:prstGeom prst="rect">
            <a:avLst/>
          </a:prstGeom>
        </p:spPr>
      </p:pic>
      <p:pic>
        <p:nvPicPr>
          <p:cNvPr id="22" name="图片 21"/>
          <p:cNvPicPr>
            <a:picLocks noChangeAspect="1"/>
          </p:cNvPicPr>
          <p:nvPr/>
        </p:nvPicPr>
        <p:blipFill>
          <a:blip r:embed="rId7"/>
          <a:stretch>
            <a:fillRect/>
          </a:stretch>
        </p:blipFill>
        <p:spPr>
          <a:xfrm>
            <a:off x="9201139" y="4702379"/>
            <a:ext cx="1311319" cy="1188716"/>
          </a:xfrm>
          <a:prstGeom prst="rect">
            <a:avLst/>
          </a:prstGeom>
        </p:spPr>
      </p:pic>
      <p:pic>
        <p:nvPicPr>
          <p:cNvPr id="25" name="图片 24"/>
          <p:cNvPicPr>
            <a:picLocks noChangeAspect="1"/>
          </p:cNvPicPr>
          <p:nvPr/>
        </p:nvPicPr>
        <p:blipFill>
          <a:blip r:embed="rId8"/>
          <a:stretch>
            <a:fillRect/>
          </a:stretch>
        </p:blipFill>
        <p:spPr>
          <a:xfrm>
            <a:off x="10698140" y="4702379"/>
            <a:ext cx="1311319" cy="1188716"/>
          </a:xfrm>
          <a:prstGeom prst="rect">
            <a:avLst/>
          </a:prstGeom>
        </p:spPr>
      </p:pic>
      <p:sp>
        <p:nvSpPr>
          <p:cNvPr id="14" name="圆角矩形 13"/>
          <p:cNvSpPr/>
          <p:nvPr/>
        </p:nvSpPr>
        <p:spPr>
          <a:xfrm>
            <a:off x="439189" y="272767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aphicFrame>
        <p:nvGraphicFramePr>
          <p:cNvPr id="26" name="表格 25"/>
          <p:cNvGraphicFramePr>
            <a:graphicFrameLocks noGrp="1"/>
          </p:cNvGraphicFramePr>
          <p:nvPr/>
        </p:nvGraphicFramePr>
        <p:xfrm>
          <a:off x="838200" y="1908211"/>
          <a:ext cx="10816244" cy="1920240"/>
        </p:xfrm>
        <a:graphic>
          <a:graphicData uri="http://schemas.openxmlformats.org/drawingml/2006/table">
            <a:tbl>
              <a:tblPr>
                <a:tableStyleId>{5C22544A-7EE6-4342-B048-85BDC9FD1C3A}</a:tableStyleId>
              </a:tblPr>
              <a:tblGrid>
                <a:gridCol w="757844"/>
                <a:gridCol w="748145"/>
                <a:gridCol w="6367549"/>
                <a:gridCol w="2942706"/>
              </a:tblGrid>
              <a:tr h="370840">
                <a:tc rowSpan="2">
                  <a:txBody>
                    <a:bodyPr/>
                    <a:lstStyle/>
                    <a:p>
                      <a:pPr algn="ctr">
                        <a:lnSpc>
                          <a:spcPct val="100000"/>
                        </a:lnSpc>
                      </a:pPr>
                      <a:r>
                        <a:rPr lang="zh-CN" altLang="zh-CN" sz="2400" kern="1200" dirty="0" smtClean="0">
                          <a:solidFill>
                            <a:schemeClr val="tx1"/>
                          </a:solidFill>
                          <a:latin typeface="+mj-ea"/>
                          <a:ea typeface="+mj-ea"/>
                          <a:cs typeface="+mn-cs"/>
                        </a:rPr>
                        <a:t>文化产品</a:t>
                      </a:r>
                      <a:endParaRPr lang="zh-CN" altLang="en-US" sz="2400" kern="1200" dirty="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zh-CN" altLang="zh-CN" sz="2400" kern="1200" dirty="0" smtClean="0">
                          <a:solidFill>
                            <a:schemeClr val="tx1"/>
                          </a:solidFill>
                          <a:latin typeface="+mj-ea"/>
                          <a:ea typeface="+mj-ea"/>
                          <a:cs typeface="+mn-cs"/>
                        </a:rPr>
                        <a:t>广义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人类创造的一切提供给社会的可见成品，既包括</a:t>
                      </a:r>
                      <a:r>
                        <a:rPr lang="zh-CN" altLang="zh-CN" sz="2000" b="1" u="sng" kern="1200" dirty="0" smtClean="0">
                          <a:solidFill>
                            <a:schemeClr val="accent5"/>
                          </a:solidFill>
                          <a:latin typeface="+mn-lt"/>
                          <a:ea typeface="+mn-ea"/>
                          <a:cs typeface="+mn-cs"/>
                        </a:rPr>
                        <a:t>物质产品</a:t>
                      </a:r>
                      <a:r>
                        <a:rPr lang="zh-CN" altLang="zh-CN" sz="2000" dirty="0" smtClean="0"/>
                        <a:t>，也包括</a:t>
                      </a:r>
                      <a:r>
                        <a:rPr lang="zh-CN" altLang="zh-CN" sz="2000" b="1" u="sng" kern="1200" dirty="0" smtClean="0">
                          <a:solidFill>
                            <a:schemeClr val="accent5"/>
                          </a:solidFill>
                          <a:latin typeface="+mn-lt"/>
                          <a:ea typeface="+mn-ea"/>
                          <a:cs typeface="+mn-cs"/>
                        </a:rPr>
                        <a:t>精神产品</a:t>
                      </a:r>
                      <a:r>
                        <a:rPr lang="zh-CN" altLang="zh-CN" sz="2000" dirty="0" smtClean="0"/>
                        <a:t>。</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r>
              <a:tr h="370840">
                <a:tc vMerge="1">
                  <a:tcPr/>
                </a:tc>
                <a:tc>
                  <a:txBody>
                    <a:bodyPr/>
                    <a:lstStyle/>
                    <a:p>
                      <a:pPr algn="ctr">
                        <a:lnSpc>
                          <a:spcPct val="100000"/>
                        </a:lnSpc>
                      </a:pPr>
                      <a:r>
                        <a:rPr lang="zh-CN" altLang="zh-CN" sz="2400" kern="1200" dirty="0" smtClean="0">
                          <a:solidFill>
                            <a:schemeClr val="tx1"/>
                          </a:solidFill>
                          <a:latin typeface="+mj-ea"/>
                          <a:ea typeface="+mj-ea"/>
                          <a:cs typeface="+mn-cs"/>
                        </a:rPr>
                        <a:t>狭义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专指</a:t>
                      </a:r>
                      <a:r>
                        <a:rPr lang="zh-CN" altLang="zh-CN" sz="2000" b="1" u="sng" kern="1200" dirty="0" smtClean="0">
                          <a:solidFill>
                            <a:schemeClr val="accent5"/>
                          </a:solidFill>
                          <a:latin typeface="+mn-lt"/>
                          <a:ea typeface="+mn-ea"/>
                          <a:cs typeface="+mn-cs"/>
                        </a:rPr>
                        <a:t>精神产品</a:t>
                      </a:r>
                      <a:r>
                        <a:rPr lang="zh-CN" altLang="zh-CN" sz="2000" dirty="0" smtClean="0"/>
                        <a:t>（</a:t>
                      </a:r>
                      <a:r>
                        <a:rPr lang="en-US" altLang="zh-CN" sz="2000" dirty="0" smtClean="0"/>
                        <a:t>1001</a:t>
                      </a:r>
                      <a:r>
                        <a:rPr lang="zh-CN" altLang="zh-CN" sz="2000" dirty="0" smtClean="0"/>
                        <a:t>多）</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27" name="椭圆 26"/>
          <p:cNvSpPr/>
          <p:nvPr/>
        </p:nvSpPr>
        <p:spPr>
          <a:xfrm>
            <a:off x="8882842" y="1908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28" name="椭圆 27"/>
          <p:cNvSpPr/>
          <p:nvPr/>
        </p:nvSpPr>
        <p:spPr>
          <a:xfrm>
            <a:off x="8882842" y="2543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29" name="椭圆 28"/>
          <p:cNvSpPr/>
          <p:nvPr/>
        </p:nvSpPr>
        <p:spPr>
          <a:xfrm>
            <a:off x="9987742" y="1908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30" name="椭圆 29"/>
          <p:cNvSpPr/>
          <p:nvPr/>
        </p:nvSpPr>
        <p:spPr>
          <a:xfrm>
            <a:off x="9987742" y="2543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31" name="椭圆 30"/>
          <p:cNvSpPr/>
          <p:nvPr/>
        </p:nvSpPr>
        <p:spPr>
          <a:xfrm>
            <a:off x="11092642" y="1908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32" name="椭圆 31"/>
          <p:cNvSpPr/>
          <p:nvPr/>
        </p:nvSpPr>
        <p:spPr>
          <a:xfrm>
            <a:off x="11092642" y="2543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33" name="椭圆 32"/>
          <p:cNvSpPr/>
          <p:nvPr/>
        </p:nvSpPr>
        <p:spPr>
          <a:xfrm>
            <a:off x="8882842" y="3323610"/>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34" name="椭圆 33"/>
          <p:cNvSpPr/>
          <p:nvPr/>
        </p:nvSpPr>
        <p:spPr>
          <a:xfrm>
            <a:off x="9987742" y="3323610"/>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35" name="椭圆 34"/>
          <p:cNvSpPr/>
          <p:nvPr/>
        </p:nvSpPr>
        <p:spPr>
          <a:xfrm>
            <a:off x="11092642" y="3322564"/>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pic>
        <p:nvPicPr>
          <p:cNvPr id="36" name="图片 35"/>
          <p:cNvPicPr>
            <a:picLocks noChangeAspect="1"/>
          </p:cNvPicPr>
          <p:nvPr/>
        </p:nvPicPr>
        <p:blipFill>
          <a:blip r:embed="rId9"/>
          <a:stretch>
            <a:fillRect/>
          </a:stretch>
        </p:blipFill>
        <p:spPr>
          <a:xfrm>
            <a:off x="4879052" y="4752945"/>
            <a:ext cx="998047" cy="875119"/>
          </a:xfrm>
          <a:prstGeom prst="rect">
            <a:avLst/>
          </a:prstGeom>
        </p:spPr>
      </p:pic>
      <p:sp>
        <p:nvSpPr>
          <p:cNvPr id="4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4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44"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45"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46"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47"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37" name="矩形 36"/>
          <p:cNvSpPr/>
          <p:nvPr/>
        </p:nvSpPr>
        <p:spPr>
          <a:xfrm>
            <a:off x="0" y="-92025"/>
            <a:ext cx="10659688" cy="414020"/>
          </a:xfrm>
          <a:prstGeom prst="rect">
            <a:avLst/>
          </a:prstGeom>
        </p:spPr>
        <p:txBody>
          <a:bodyPr wrap="square">
            <a:spAutoFit/>
          </a:bodyPr>
          <a:lstStyle/>
          <a:p>
            <a:pPr>
              <a:lnSpc>
                <a:spcPct val="150000"/>
              </a:lnSpc>
            </a:pPr>
            <a:r>
              <a:rPr sz="1400" dirty="0" smtClean="0"/>
              <a:t>0.1.3三、各种与文化相关概念的正名</a:t>
            </a:r>
            <a:endParaRPr sz="14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5" name="表格 4"/>
          <p:cNvGraphicFramePr>
            <a:graphicFrameLocks noGrp="1"/>
          </p:cNvGraphicFramePr>
          <p:nvPr/>
        </p:nvGraphicFramePr>
        <p:xfrm>
          <a:off x="838200" y="1908211"/>
          <a:ext cx="10816244" cy="1920240"/>
        </p:xfrm>
        <a:graphic>
          <a:graphicData uri="http://schemas.openxmlformats.org/drawingml/2006/table">
            <a:tbl>
              <a:tblPr>
                <a:tableStyleId>{5C22544A-7EE6-4342-B048-85BDC9FD1C3A}</a:tableStyleId>
              </a:tblPr>
              <a:tblGrid>
                <a:gridCol w="757844"/>
                <a:gridCol w="748145"/>
                <a:gridCol w="6367549"/>
                <a:gridCol w="2942706"/>
              </a:tblGrid>
              <a:tr h="370840">
                <a:tc rowSpan="2">
                  <a:txBody>
                    <a:bodyPr/>
                    <a:lstStyle/>
                    <a:p>
                      <a:pPr algn="ctr">
                        <a:lnSpc>
                          <a:spcPct val="100000"/>
                        </a:lnSpc>
                      </a:pPr>
                      <a:r>
                        <a:rPr lang="zh-CN" altLang="zh-CN" sz="2400" kern="1200" dirty="0" smtClean="0">
                          <a:solidFill>
                            <a:schemeClr val="tx1"/>
                          </a:solidFill>
                          <a:latin typeface="+mj-ea"/>
                          <a:ea typeface="+mj-ea"/>
                          <a:cs typeface="+mn-cs"/>
                        </a:rPr>
                        <a:t>文化产品</a:t>
                      </a:r>
                      <a:endParaRPr lang="zh-CN" altLang="en-US" sz="2400" kern="1200" dirty="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zh-CN" altLang="zh-CN" sz="2400" kern="1200" dirty="0" smtClean="0">
                          <a:solidFill>
                            <a:schemeClr val="tx1"/>
                          </a:solidFill>
                          <a:latin typeface="+mj-ea"/>
                          <a:ea typeface="+mj-ea"/>
                          <a:cs typeface="+mn-cs"/>
                        </a:rPr>
                        <a:t>广义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人类创造的一切提供给社会的可见成品，既包括</a:t>
                      </a:r>
                      <a:r>
                        <a:rPr lang="zh-CN" altLang="zh-CN" sz="2000" b="1" u="sng" kern="1200" dirty="0" smtClean="0">
                          <a:solidFill>
                            <a:schemeClr val="accent5"/>
                          </a:solidFill>
                          <a:latin typeface="+mn-lt"/>
                          <a:ea typeface="+mn-ea"/>
                          <a:cs typeface="+mn-cs"/>
                        </a:rPr>
                        <a:t>物质产品</a:t>
                      </a:r>
                      <a:r>
                        <a:rPr lang="zh-CN" altLang="zh-CN" sz="2000" dirty="0" smtClean="0"/>
                        <a:t>，也包括</a:t>
                      </a:r>
                      <a:r>
                        <a:rPr lang="zh-CN" altLang="zh-CN" sz="2000" b="1" u="sng" kern="1200" dirty="0" smtClean="0">
                          <a:solidFill>
                            <a:schemeClr val="accent5"/>
                          </a:solidFill>
                          <a:latin typeface="+mn-lt"/>
                          <a:ea typeface="+mn-ea"/>
                          <a:cs typeface="+mn-cs"/>
                        </a:rPr>
                        <a:t>精神产品</a:t>
                      </a:r>
                      <a:r>
                        <a:rPr lang="zh-CN" altLang="zh-CN" sz="2000" dirty="0" smtClean="0"/>
                        <a:t>。</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r>
              <a:tr h="370840">
                <a:tc vMerge="1">
                  <a:tcPr/>
                </a:tc>
                <a:tc>
                  <a:txBody>
                    <a:bodyPr/>
                    <a:lstStyle/>
                    <a:p>
                      <a:pPr algn="ctr">
                        <a:lnSpc>
                          <a:spcPct val="100000"/>
                        </a:lnSpc>
                      </a:pPr>
                      <a:r>
                        <a:rPr lang="zh-CN" altLang="zh-CN" sz="2400" kern="1200" dirty="0" smtClean="0">
                          <a:solidFill>
                            <a:schemeClr val="tx1"/>
                          </a:solidFill>
                          <a:latin typeface="+mj-ea"/>
                          <a:ea typeface="+mj-ea"/>
                          <a:cs typeface="+mn-cs"/>
                        </a:rPr>
                        <a:t>狭义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专指</a:t>
                      </a:r>
                      <a:r>
                        <a:rPr lang="zh-CN" altLang="zh-CN" sz="2000" b="1" u="sng" kern="1200" dirty="0" smtClean="0">
                          <a:solidFill>
                            <a:schemeClr val="accent5"/>
                          </a:solidFill>
                          <a:latin typeface="+mn-lt"/>
                          <a:ea typeface="+mn-ea"/>
                          <a:cs typeface="+mn-cs"/>
                        </a:rPr>
                        <a:t>精神产品</a:t>
                      </a:r>
                      <a:r>
                        <a:rPr lang="zh-CN" altLang="zh-CN" sz="2000" dirty="0" smtClean="0"/>
                        <a:t>（</a:t>
                      </a:r>
                      <a:r>
                        <a:rPr lang="en-US" altLang="zh-CN" sz="2000" dirty="0" smtClean="0"/>
                        <a:t>1001</a:t>
                      </a:r>
                      <a:r>
                        <a:rPr lang="zh-CN" altLang="zh-CN" sz="2000" dirty="0" smtClean="0"/>
                        <a:t>多）</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14" name="图片 13"/>
          <p:cNvPicPr>
            <a:picLocks noChangeAspect="1"/>
          </p:cNvPicPr>
          <p:nvPr/>
        </p:nvPicPr>
        <p:blipFill>
          <a:blip r:embed="rId1"/>
          <a:stretch>
            <a:fillRect/>
          </a:stretch>
        </p:blipFill>
        <p:spPr>
          <a:xfrm>
            <a:off x="922793" y="4639875"/>
            <a:ext cx="1212642" cy="1104142"/>
          </a:xfrm>
          <a:prstGeom prst="rect">
            <a:avLst/>
          </a:prstGeom>
        </p:spPr>
      </p:pic>
      <p:pic>
        <p:nvPicPr>
          <p:cNvPr id="15" name="图片 14"/>
          <p:cNvPicPr>
            <a:picLocks noChangeAspect="1"/>
          </p:cNvPicPr>
          <p:nvPr/>
        </p:nvPicPr>
        <p:blipFill>
          <a:blip r:embed="rId2"/>
          <a:stretch>
            <a:fillRect/>
          </a:stretch>
        </p:blipFill>
        <p:spPr>
          <a:xfrm>
            <a:off x="2177818" y="4638280"/>
            <a:ext cx="1212642" cy="1107333"/>
          </a:xfrm>
          <a:prstGeom prst="rect">
            <a:avLst/>
          </a:prstGeom>
        </p:spPr>
      </p:pic>
      <p:sp>
        <p:nvSpPr>
          <p:cNvPr id="11" name="椭圆 10"/>
          <p:cNvSpPr/>
          <p:nvPr/>
        </p:nvSpPr>
        <p:spPr>
          <a:xfrm>
            <a:off x="8882842" y="1908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2" name="椭圆 11"/>
          <p:cNvSpPr/>
          <p:nvPr/>
        </p:nvSpPr>
        <p:spPr>
          <a:xfrm>
            <a:off x="8882842" y="2543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13" name="椭圆 12"/>
          <p:cNvSpPr/>
          <p:nvPr/>
        </p:nvSpPr>
        <p:spPr>
          <a:xfrm>
            <a:off x="9987742" y="1908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18" name="椭圆 17"/>
          <p:cNvSpPr/>
          <p:nvPr/>
        </p:nvSpPr>
        <p:spPr>
          <a:xfrm>
            <a:off x="9987742" y="2543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19" name="椭圆 18"/>
          <p:cNvSpPr/>
          <p:nvPr/>
        </p:nvSpPr>
        <p:spPr>
          <a:xfrm>
            <a:off x="11092642" y="1908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0" name="椭圆 19"/>
          <p:cNvSpPr/>
          <p:nvPr/>
        </p:nvSpPr>
        <p:spPr>
          <a:xfrm>
            <a:off x="11092642" y="2543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1" name="椭圆 20"/>
          <p:cNvSpPr/>
          <p:nvPr/>
        </p:nvSpPr>
        <p:spPr>
          <a:xfrm>
            <a:off x="8882842" y="3323610"/>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2" name="椭圆 21"/>
          <p:cNvSpPr/>
          <p:nvPr/>
        </p:nvSpPr>
        <p:spPr>
          <a:xfrm>
            <a:off x="9987742" y="3323610"/>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3" name="椭圆 22"/>
          <p:cNvSpPr/>
          <p:nvPr/>
        </p:nvSpPr>
        <p:spPr>
          <a:xfrm>
            <a:off x="11092642" y="3322564"/>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8"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9"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30"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31"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32"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33"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4" name="矩形 23"/>
          <p:cNvSpPr/>
          <p:nvPr/>
        </p:nvSpPr>
        <p:spPr>
          <a:xfrm>
            <a:off x="0" y="-92025"/>
            <a:ext cx="10659688" cy="414020"/>
          </a:xfrm>
          <a:prstGeom prst="rect">
            <a:avLst/>
          </a:prstGeom>
        </p:spPr>
        <p:txBody>
          <a:bodyPr wrap="square">
            <a:spAutoFit/>
          </a:bodyPr>
          <a:lstStyle/>
          <a:p>
            <a:pPr>
              <a:lnSpc>
                <a:spcPct val="150000"/>
              </a:lnSpc>
            </a:pPr>
            <a:r>
              <a:rPr sz="1400" dirty="0" smtClean="0"/>
              <a:t>0.1.3三、各种与文化相关概念的正名</a:t>
            </a:r>
            <a:endParaRPr sz="1400" dirty="0" smtClean="0"/>
          </a:p>
        </p:txBody>
      </p:sp>
      <p:sp>
        <p:nvSpPr>
          <p:cNvPr id="6" name="圆角矩形 5"/>
          <p:cNvSpPr/>
          <p:nvPr/>
        </p:nvSpPr>
        <p:spPr>
          <a:xfrm>
            <a:off x="523644" y="2622903"/>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latin typeface="+mj-ea"/>
                <a:ea typeface="+mj-ea"/>
              </a:rPr>
              <a:t>选</a:t>
            </a:r>
            <a:endParaRPr lang="zh-CN" altLang="en-US" sz="2000" dirty="0">
              <a:latin typeface="+mj-ea"/>
              <a:ea typeface="+mj-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sz="1400" dirty="0" smtClean="0"/>
          </a:p>
        </p:txBody>
      </p:sp>
      <p:sp>
        <p:nvSpPr>
          <p:cNvPr id="6" name="内容占位符 2"/>
          <p:cNvSpPr>
            <a:spLocks noGrp="1"/>
          </p:cNvSpPr>
          <p:nvPr/>
        </p:nvSpPr>
        <p:spPr>
          <a:xfrm>
            <a:off x="838200" y="1189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二、文化内涵：</a:t>
            </a:r>
            <a:endParaRPr lang="zh-CN" altLang="zh-CN" dirty="0" smtClean="0"/>
          </a:p>
          <a:p>
            <a:r>
              <a:rPr lang="zh-CN" altLang="zh-CN" dirty="0" smtClean="0">
                <a:sym typeface="+mn-ea"/>
              </a:rPr>
              <a:t>不属于狭义文化的事物中，所具有的人文特性。</a:t>
            </a:r>
            <a:endParaRPr lang="zh-CN" altLang="zh-CN" dirty="0" smtClean="0">
              <a:sym typeface="+mn-ea"/>
            </a:endParaRPr>
          </a:p>
          <a:p>
            <a:endParaRPr lang="zh-CN" altLang="zh-CN" dirty="0" smtClean="0"/>
          </a:p>
          <a:p>
            <a:r>
              <a:rPr lang="zh-CN" altLang="zh-CN" dirty="0" smtClean="0"/>
              <a:t>如：筷子文化、扇子文化</a:t>
            </a:r>
            <a:endParaRPr lang="zh-CN" altLang="zh-CN" dirty="0" smtClean="0"/>
          </a:p>
          <a:p>
            <a:endParaRPr lang="zh-CN" altLang="en-US" dirty="0"/>
          </a:p>
        </p:txBody>
      </p:sp>
      <p:sp>
        <p:nvSpPr>
          <p:cNvPr id="7" name="圆角矩形 6"/>
          <p:cNvSpPr/>
          <p:nvPr/>
        </p:nvSpPr>
        <p:spPr>
          <a:xfrm>
            <a:off x="439189" y="322932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latin typeface="+mj-ea"/>
                <a:ea typeface="+mj-ea"/>
              </a:rPr>
              <a:t>选</a:t>
            </a:r>
            <a:endParaRPr lang="zh-CN" altLang="en-US" sz="2000" dirty="0">
              <a:latin typeface="+mj-ea"/>
              <a:ea typeface="+mj-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课件标识说明</a:t>
            </a:r>
            <a:endParaRPr lang="zh-CN" altLang="en-US" dirty="0"/>
          </a:p>
        </p:txBody>
      </p:sp>
      <p:sp>
        <p:nvSpPr>
          <p:cNvPr id="3" name="内容占位符 2"/>
          <p:cNvSpPr>
            <a:spLocks noGrp="1"/>
          </p:cNvSpPr>
          <p:nvPr>
            <p:ph idx="1"/>
          </p:nvPr>
        </p:nvSpPr>
        <p:spPr>
          <a:xfrm>
            <a:off x="2797924" y="1342368"/>
            <a:ext cx="1217121" cy="623487"/>
          </a:xfrm>
        </p:spPr>
        <p:txBody>
          <a:bodyPr>
            <a:normAutofit/>
          </a:bodyPr>
          <a:lstStyle/>
          <a:p>
            <a:pPr algn="dist">
              <a:lnSpc>
                <a:spcPct val="100000"/>
              </a:lnSpc>
            </a:pPr>
            <a:r>
              <a:rPr lang="zh-CN" altLang="en-US" sz="2400" dirty="0" smtClean="0">
                <a:solidFill>
                  <a:schemeClr val="accent5"/>
                </a:solidFill>
                <a:latin typeface="+mj-ea"/>
                <a:ea typeface="+mj-ea"/>
              </a:rPr>
              <a:t>重要性</a:t>
            </a:r>
            <a:endParaRPr lang="en-US" altLang="zh-CN" sz="2400" dirty="0" smtClean="0">
              <a:solidFill>
                <a:schemeClr val="accent5"/>
              </a:solidFill>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矩形 4"/>
          <p:cNvSpPr/>
          <p:nvPr/>
        </p:nvSpPr>
        <p:spPr>
          <a:xfrm>
            <a:off x="3268979" y="2356539"/>
            <a:ext cx="1814945" cy="2308324"/>
          </a:xfrm>
          <a:prstGeom prst="rect">
            <a:avLst/>
          </a:prstGeom>
        </p:spPr>
        <p:txBody>
          <a:bodyPr wrap="square">
            <a:spAutoFit/>
          </a:bodyPr>
          <a:lstStyle/>
          <a:p>
            <a:pPr lvl="0">
              <a:lnSpc>
                <a:spcPct val="150000"/>
              </a:lnSpc>
            </a:pPr>
            <a:r>
              <a:rPr lang="zh-CN" altLang="en-US" sz="2400" dirty="0" smtClean="0">
                <a:solidFill>
                  <a:srgbClr val="4472C4"/>
                </a:solidFill>
                <a:latin typeface="方正苏新诗柳楷简体" panose="02000000000000000000" pitchFamily="2" charset="-122"/>
                <a:ea typeface="方正苏新诗柳楷简体" panose="02000000000000000000" pitchFamily="2" charset="-122"/>
              </a:rPr>
              <a:t>没有星</a:t>
            </a:r>
            <a:endParaRPr lang="en-US" altLang="zh-CN" sz="2400" dirty="0">
              <a:solidFill>
                <a:srgbClr val="4472C4"/>
              </a:solidFill>
              <a:latin typeface="方正苏新诗柳楷简体" panose="02000000000000000000" pitchFamily="2" charset="-122"/>
              <a:ea typeface="方正苏新诗柳楷简体" panose="02000000000000000000" pitchFamily="2" charset="-122"/>
            </a:endParaRPr>
          </a:p>
          <a:p>
            <a:pPr lvl="0">
              <a:lnSpc>
                <a:spcPct val="150000"/>
              </a:lnSpc>
            </a:pPr>
            <a:r>
              <a:rPr lang="zh-CN" altLang="en-US" sz="2400" dirty="0" smtClean="0">
                <a:solidFill>
                  <a:srgbClr val="4472C4"/>
                </a:solidFill>
                <a:latin typeface="等线" panose="02010600030101010101" pitchFamily="2" charset="-122"/>
                <a:ea typeface="等线" panose="02010600030101010101" pitchFamily="2" charset="-122"/>
              </a:rPr>
              <a:t>★</a:t>
            </a:r>
            <a:endParaRPr lang="en-US" altLang="zh-CN" sz="2400" dirty="0">
              <a:solidFill>
                <a:srgbClr val="4472C4"/>
              </a:solidFill>
              <a:latin typeface="等线" panose="02010600030101010101" pitchFamily="2" charset="-122"/>
              <a:ea typeface="等线" panose="02010600030101010101" pitchFamily="2" charset="-122"/>
            </a:endParaRPr>
          </a:p>
          <a:p>
            <a:pPr lvl="0">
              <a:lnSpc>
                <a:spcPct val="150000"/>
              </a:lnSpc>
            </a:pPr>
            <a:r>
              <a:rPr lang="zh-CN" altLang="en-US" sz="2400" dirty="0" smtClean="0">
                <a:solidFill>
                  <a:srgbClr val="4472C4"/>
                </a:solidFill>
                <a:latin typeface="等线" panose="02010600030101010101" pitchFamily="2" charset="-122"/>
                <a:ea typeface="等线" panose="02010600030101010101" pitchFamily="2" charset="-122"/>
              </a:rPr>
              <a:t>★★</a:t>
            </a:r>
            <a:endParaRPr lang="en-US" altLang="zh-CN" sz="2400" dirty="0">
              <a:solidFill>
                <a:srgbClr val="4472C4"/>
              </a:solidFill>
              <a:latin typeface="等线" panose="02010600030101010101" pitchFamily="2" charset="-122"/>
              <a:ea typeface="等线" panose="02010600030101010101" pitchFamily="2" charset="-122"/>
            </a:endParaRPr>
          </a:p>
          <a:p>
            <a:pPr lvl="0">
              <a:lnSpc>
                <a:spcPct val="150000"/>
              </a:lnSpc>
            </a:pPr>
            <a:r>
              <a:rPr lang="zh-CN" altLang="en-US" sz="2400" dirty="0" smtClean="0">
                <a:solidFill>
                  <a:srgbClr val="4472C4"/>
                </a:solidFill>
                <a:latin typeface="等线" panose="02010600030101010101" pitchFamily="2" charset="-122"/>
                <a:ea typeface="等线" panose="02010600030101010101" pitchFamily="2" charset="-122"/>
              </a:rPr>
              <a:t>★★★</a:t>
            </a:r>
            <a:endParaRPr lang="zh-CN" altLang="en-US" sz="2400" dirty="0">
              <a:solidFill>
                <a:prstClr val="black"/>
              </a:solidFill>
              <a:latin typeface="等线" panose="02010600030101010101" pitchFamily="2" charset="-122"/>
              <a:ea typeface="等线" panose="02010600030101010101" pitchFamily="2" charset="-122"/>
            </a:endParaRPr>
          </a:p>
        </p:txBody>
      </p:sp>
      <p:cxnSp>
        <p:nvCxnSpPr>
          <p:cNvPr id="7" name="直接箭头连接符 6"/>
          <p:cNvCxnSpPr/>
          <p:nvPr/>
        </p:nvCxnSpPr>
        <p:spPr>
          <a:xfrm>
            <a:off x="3117077" y="2308087"/>
            <a:ext cx="0" cy="2405229"/>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472732" y="2479923"/>
            <a:ext cx="492443" cy="2061557"/>
          </a:xfrm>
          <a:prstGeom prst="rect">
            <a:avLst/>
          </a:prstGeom>
          <a:noFill/>
        </p:spPr>
        <p:txBody>
          <a:bodyPr vert="eaVert" wrap="square" rtlCol="0">
            <a:spAutoFit/>
          </a:bodyPr>
          <a:lstStyle/>
          <a:p>
            <a:pPr algn="dist"/>
            <a:r>
              <a:rPr lang="zh-CN" altLang="en-US" sz="2000" dirty="0" smtClean="0">
                <a:solidFill>
                  <a:schemeClr val="accent5"/>
                </a:solidFill>
                <a:latin typeface="方正苏新诗柳楷简体" panose="02000000000000000000" pitchFamily="2" charset="-122"/>
                <a:ea typeface="方正苏新诗柳楷简体" panose="02000000000000000000" pitchFamily="2" charset="-122"/>
              </a:rPr>
              <a:t>低</a:t>
            </a:r>
            <a:r>
              <a:rPr lang="zh-CN" altLang="en-US" sz="2000" dirty="0">
                <a:solidFill>
                  <a:schemeClr val="accent5"/>
                </a:solidFill>
                <a:latin typeface="方正苏新诗柳楷简体" panose="02000000000000000000" pitchFamily="2" charset="-122"/>
                <a:ea typeface="方正苏新诗柳楷简体" panose="02000000000000000000" pitchFamily="2" charset="-122"/>
              </a:rPr>
              <a:t> </a:t>
            </a:r>
            <a:r>
              <a:rPr lang="zh-CN" altLang="en-US" sz="2000" dirty="0" smtClean="0">
                <a:solidFill>
                  <a:schemeClr val="accent5"/>
                </a:solidFill>
                <a:latin typeface="方正苏新诗柳楷简体" panose="02000000000000000000" pitchFamily="2" charset="-122"/>
                <a:ea typeface="方正苏新诗柳楷简体" panose="02000000000000000000" pitchFamily="2" charset="-122"/>
              </a:rPr>
              <a:t>  高</a:t>
            </a:r>
            <a:endParaRPr lang="en-US" altLang="zh-CN" sz="2000" dirty="0" smtClean="0">
              <a:solidFill>
                <a:schemeClr val="accent5"/>
              </a:solidFill>
              <a:latin typeface="方正苏新诗柳楷简体" panose="02000000000000000000" pitchFamily="2" charset="-122"/>
              <a:ea typeface="方正苏新诗柳楷简体" panose="02000000000000000000" pitchFamily="2" charset="-122"/>
            </a:endParaRPr>
          </a:p>
        </p:txBody>
      </p:sp>
      <p:sp>
        <p:nvSpPr>
          <p:cNvPr id="9" name="矩形 8"/>
          <p:cNvSpPr/>
          <p:nvPr/>
        </p:nvSpPr>
        <p:spPr>
          <a:xfrm>
            <a:off x="1729047" y="1911926"/>
            <a:ext cx="3354877" cy="328352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2"/>
          <p:cNvSpPr txBox="1"/>
          <p:nvPr/>
        </p:nvSpPr>
        <p:spPr>
          <a:xfrm>
            <a:off x="7540831" y="1342368"/>
            <a:ext cx="1217121" cy="62348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dist">
              <a:lnSpc>
                <a:spcPct val="100000"/>
              </a:lnSpc>
            </a:pPr>
            <a:r>
              <a:rPr lang="zh-CN" altLang="en-US" sz="2400" dirty="0" smtClean="0">
                <a:solidFill>
                  <a:schemeClr val="accent5"/>
                </a:solidFill>
                <a:latin typeface="+mj-ea"/>
                <a:ea typeface="+mj-ea"/>
              </a:rPr>
              <a:t>题型</a:t>
            </a:r>
            <a:endParaRPr lang="en-US" altLang="zh-CN" sz="2400" dirty="0" smtClean="0">
              <a:solidFill>
                <a:schemeClr val="accent5"/>
              </a:solidFill>
              <a:latin typeface="+mj-ea"/>
              <a:ea typeface="+mj-ea"/>
            </a:endParaRPr>
          </a:p>
        </p:txBody>
      </p:sp>
      <p:sp>
        <p:nvSpPr>
          <p:cNvPr id="11" name="矩形 10"/>
          <p:cNvSpPr/>
          <p:nvPr/>
        </p:nvSpPr>
        <p:spPr>
          <a:xfrm>
            <a:off x="6471954" y="1911926"/>
            <a:ext cx="3354877" cy="328352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852457" y="2316087"/>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3" name="圆角矩形 12"/>
          <p:cNvSpPr/>
          <p:nvPr/>
        </p:nvSpPr>
        <p:spPr>
          <a:xfrm>
            <a:off x="6852457" y="3287760"/>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4" name="圆角矩形 13"/>
          <p:cNvSpPr/>
          <p:nvPr/>
        </p:nvSpPr>
        <p:spPr>
          <a:xfrm>
            <a:off x="6852457" y="4254994"/>
            <a:ext cx="399011" cy="39901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大</a:t>
            </a:r>
            <a:endParaRPr lang="zh-CN" altLang="en-US" sz="2000" dirty="0">
              <a:latin typeface="+mj-ea"/>
              <a:ea typeface="+mj-ea"/>
            </a:endParaRPr>
          </a:p>
        </p:txBody>
      </p:sp>
      <p:sp>
        <p:nvSpPr>
          <p:cNvPr id="15" name="文本框 14"/>
          <p:cNvSpPr txBox="1"/>
          <p:nvPr/>
        </p:nvSpPr>
        <p:spPr>
          <a:xfrm>
            <a:off x="7457702" y="2238593"/>
            <a:ext cx="2010493" cy="502573"/>
          </a:xfrm>
          <a:prstGeom prst="rect">
            <a:avLst/>
          </a:prstGeom>
          <a:noFill/>
        </p:spPr>
        <p:txBody>
          <a:bodyPr wrap="square" rtlCol="0">
            <a:spAutoFit/>
          </a:bodyPr>
          <a:lstStyle/>
          <a:p>
            <a:pPr>
              <a:lnSpc>
                <a:spcPct val="150000"/>
              </a:lnSpc>
            </a:pPr>
            <a:r>
              <a:rPr lang="zh-CN" altLang="en-US" sz="2000" dirty="0" smtClean="0">
                <a:solidFill>
                  <a:schemeClr val="accent5"/>
                </a:solidFill>
                <a:latin typeface="+mj-ea"/>
                <a:ea typeface="+mj-ea"/>
              </a:rPr>
              <a:t>单选题、多选题</a:t>
            </a:r>
            <a:endParaRPr lang="zh-CN" altLang="en-US" sz="2000" dirty="0" smtClean="0">
              <a:solidFill>
                <a:schemeClr val="accent5"/>
              </a:solidFill>
              <a:latin typeface="+mj-ea"/>
              <a:ea typeface="+mj-ea"/>
            </a:endParaRPr>
          </a:p>
        </p:txBody>
      </p:sp>
      <p:sp>
        <p:nvSpPr>
          <p:cNvPr id="16" name="文本框 15"/>
          <p:cNvSpPr txBox="1"/>
          <p:nvPr/>
        </p:nvSpPr>
        <p:spPr>
          <a:xfrm>
            <a:off x="7457702" y="3243200"/>
            <a:ext cx="2010493" cy="502573"/>
          </a:xfrm>
          <a:prstGeom prst="rect">
            <a:avLst/>
          </a:prstGeom>
          <a:noFill/>
        </p:spPr>
        <p:txBody>
          <a:bodyPr wrap="square" rtlCol="0">
            <a:spAutoFit/>
          </a:bodyPr>
          <a:lstStyle/>
          <a:p>
            <a:pPr>
              <a:lnSpc>
                <a:spcPct val="150000"/>
              </a:lnSpc>
            </a:pPr>
            <a:r>
              <a:rPr lang="zh-CN" altLang="en-US" sz="2000" dirty="0" smtClean="0">
                <a:solidFill>
                  <a:schemeClr val="accent5"/>
                </a:solidFill>
                <a:latin typeface="+mj-ea"/>
                <a:ea typeface="+mj-ea"/>
              </a:rPr>
              <a:t>名词解释题</a:t>
            </a:r>
            <a:endParaRPr lang="zh-CN" altLang="en-US" sz="2000" dirty="0" smtClean="0">
              <a:solidFill>
                <a:schemeClr val="accent5"/>
              </a:solidFill>
              <a:latin typeface="+mj-ea"/>
              <a:ea typeface="+mj-ea"/>
            </a:endParaRPr>
          </a:p>
        </p:txBody>
      </p:sp>
      <p:sp>
        <p:nvSpPr>
          <p:cNvPr id="17" name="文本框 16"/>
          <p:cNvSpPr txBox="1"/>
          <p:nvPr/>
        </p:nvSpPr>
        <p:spPr>
          <a:xfrm>
            <a:off x="7457702" y="4200936"/>
            <a:ext cx="2010493" cy="502573"/>
          </a:xfrm>
          <a:prstGeom prst="rect">
            <a:avLst/>
          </a:prstGeom>
          <a:noFill/>
        </p:spPr>
        <p:txBody>
          <a:bodyPr wrap="square" rtlCol="0">
            <a:spAutoFit/>
          </a:bodyPr>
          <a:lstStyle/>
          <a:p>
            <a:pPr>
              <a:lnSpc>
                <a:spcPct val="150000"/>
              </a:lnSpc>
            </a:pPr>
            <a:r>
              <a:rPr lang="zh-CN" altLang="en-US" sz="2000" dirty="0" smtClean="0">
                <a:solidFill>
                  <a:schemeClr val="accent5"/>
                </a:solidFill>
                <a:latin typeface="+mj-ea"/>
                <a:ea typeface="+mj-ea"/>
              </a:rPr>
              <a:t>简答题、论述题</a:t>
            </a:r>
            <a:endParaRPr lang="zh-CN" altLang="en-US" sz="2000" dirty="0" smtClean="0">
              <a:solidFill>
                <a:schemeClr val="accent5"/>
              </a:solidFill>
              <a:latin typeface="+mj-ea"/>
              <a:ea typeface="+mj-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5" name="表格 4"/>
          <p:cNvGraphicFramePr>
            <a:graphicFrameLocks noGrp="1"/>
          </p:cNvGraphicFramePr>
          <p:nvPr/>
        </p:nvGraphicFramePr>
        <p:xfrm>
          <a:off x="838200" y="1908211"/>
          <a:ext cx="10816244" cy="1920240"/>
        </p:xfrm>
        <a:graphic>
          <a:graphicData uri="http://schemas.openxmlformats.org/drawingml/2006/table">
            <a:tbl>
              <a:tblPr>
                <a:tableStyleId>{5C22544A-7EE6-4342-B048-85BDC9FD1C3A}</a:tableStyleId>
              </a:tblPr>
              <a:tblGrid>
                <a:gridCol w="757844"/>
                <a:gridCol w="748145"/>
                <a:gridCol w="6367549"/>
                <a:gridCol w="2942706"/>
              </a:tblGrid>
              <a:tr h="370840">
                <a:tc rowSpan="2">
                  <a:txBody>
                    <a:bodyPr/>
                    <a:lstStyle/>
                    <a:p>
                      <a:pPr algn="ctr">
                        <a:lnSpc>
                          <a:spcPct val="100000"/>
                        </a:lnSpc>
                      </a:pPr>
                      <a:r>
                        <a:rPr lang="zh-CN" altLang="zh-CN" sz="2400" kern="1200" dirty="0" smtClean="0">
                          <a:solidFill>
                            <a:schemeClr val="tx1"/>
                          </a:solidFill>
                          <a:latin typeface="+mj-ea"/>
                          <a:ea typeface="+mj-ea"/>
                          <a:cs typeface="+mn-cs"/>
                        </a:rPr>
                        <a:t>文化产品</a:t>
                      </a:r>
                      <a:endParaRPr lang="zh-CN" altLang="en-US" sz="2400" kern="1200" dirty="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zh-CN" altLang="zh-CN" sz="2400" kern="1200" dirty="0" smtClean="0">
                          <a:solidFill>
                            <a:schemeClr val="tx1"/>
                          </a:solidFill>
                          <a:latin typeface="+mj-ea"/>
                          <a:ea typeface="+mj-ea"/>
                          <a:cs typeface="+mn-cs"/>
                        </a:rPr>
                        <a:t>广义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人类创造的一切提供给社会的可见成品，既包括</a:t>
                      </a:r>
                      <a:r>
                        <a:rPr lang="zh-CN" altLang="zh-CN" sz="2000" b="1" u="sng" kern="1200" dirty="0" smtClean="0">
                          <a:solidFill>
                            <a:schemeClr val="accent5"/>
                          </a:solidFill>
                          <a:latin typeface="+mn-lt"/>
                          <a:ea typeface="+mn-ea"/>
                          <a:cs typeface="+mn-cs"/>
                        </a:rPr>
                        <a:t>物质产品</a:t>
                      </a:r>
                      <a:r>
                        <a:rPr lang="zh-CN" altLang="zh-CN" sz="2000" dirty="0" smtClean="0"/>
                        <a:t>，也包括</a:t>
                      </a:r>
                      <a:r>
                        <a:rPr lang="zh-CN" altLang="zh-CN" sz="2000" b="1" u="sng" kern="1200" dirty="0" smtClean="0">
                          <a:solidFill>
                            <a:schemeClr val="accent5"/>
                          </a:solidFill>
                          <a:latin typeface="+mn-lt"/>
                          <a:ea typeface="+mn-ea"/>
                          <a:cs typeface="+mn-cs"/>
                        </a:rPr>
                        <a:t>精神产品</a:t>
                      </a:r>
                      <a:r>
                        <a:rPr lang="zh-CN" altLang="zh-CN" sz="2000" dirty="0" smtClean="0"/>
                        <a:t>。</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r>
              <a:tr h="370840">
                <a:tc vMerge="1">
                  <a:tcPr/>
                </a:tc>
                <a:tc>
                  <a:txBody>
                    <a:bodyPr/>
                    <a:lstStyle/>
                    <a:p>
                      <a:pPr algn="ctr">
                        <a:lnSpc>
                          <a:spcPct val="100000"/>
                        </a:lnSpc>
                      </a:pPr>
                      <a:r>
                        <a:rPr lang="zh-CN" altLang="zh-CN" sz="2400" kern="1200" dirty="0" smtClean="0">
                          <a:solidFill>
                            <a:schemeClr val="tx1"/>
                          </a:solidFill>
                          <a:latin typeface="+mj-ea"/>
                          <a:ea typeface="+mj-ea"/>
                          <a:cs typeface="+mn-cs"/>
                        </a:rPr>
                        <a:t>狭义</a:t>
                      </a:r>
                      <a:endParaRPr lang="zh-CN" altLang="en-US" sz="2400" kern="1200" dirty="0">
                        <a:solidFill>
                          <a:schemeClr val="tx1"/>
                        </a:solidFill>
                        <a:latin typeface="+mj-ea"/>
                        <a:ea typeface="+mj-ea"/>
                        <a:cs typeface="+mn-cs"/>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专指</a:t>
                      </a:r>
                      <a:r>
                        <a:rPr lang="zh-CN" altLang="zh-CN" sz="2000" b="1" u="sng" kern="1200" dirty="0" smtClean="0">
                          <a:solidFill>
                            <a:schemeClr val="accent5"/>
                          </a:solidFill>
                          <a:latin typeface="+mn-lt"/>
                          <a:ea typeface="+mn-ea"/>
                          <a:cs typeface="+mn-cs"/>
                        </a:rPr>
                        <a:t>精神产品</a:t>
                      </a:r>
                      <a:r>
                        <a:rPr lang="zh-CN" altLang="zh-CN" sz="2000" dirty="0" smtClean="0"/>
                        <a:t>（</a:t>
                      </a:r>
                      <a:r>
                        <a:rPr lang="en-US" altLang="zh-CN" sz="2000" dirty="0" smtClean="0"/>
                        <a:t>1001</a:t>
                      </a:r>
                      <a:r>
                        <a:rPr lang="zh-CN" altLang="zh-CN" sz="2000" dirty="0" smtClean="0"/>
                        <a:t>多）</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endParaRPr lang="zh-CN" altLang="en-US"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solidFill>
                        <a:schemeClr val="accent5">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pic>
        <p:nvPicPr>
          <p:cNvPr id="14" name="图片 13"/>
          <p:cNvPicPr>
            <a:picLocks noChangeAspect="1"/>
          </p:cNvPicPr>
          <p:nvPr/>
        </p:nvPicPr>
        <p:blipFill>
          <a:blip r:embed="rId1"/>
          <a:stretch>
            <a:fillRect/>
          </a:stretch>
        </p:blipFill>
        <p:spPr>
          <a:xfrm>
            <a:off x="904702" y="4565060"/>
            <a:ext cx="1212642" cy="1104142"/>
          </a:xfrm>
          <a:prstGeom prst="rect">
            <a:avLst/>
          </a:prstGeom>
        </p:spPr>
      </p:pic>
      <p:pic>
        <p:nvPicPr>
          <p:cNvPr id="15" name="图片 14"/>
          <p:cNvPicPr>
            <a:picLocks noChangeAspect="1"/>
          </p:cNvPicPr>
          <p:nvPr/>
        </p:nvPicPr>
        <p:blipFill>
          <a:blip r:embed="rId2"/>
          <a:stretch>
            <a:fillRect/>
          </a:stretch>
        </p:blipFill>
        <p:spPr>
          <a:xfrm>
            <a:off x="2159727" y="4563465"/>
            <a:ext cx="1212642" cy="1107333"/>
          </a:xfrm>
          <a:prstGeom prst="rect">
            <a:avLst/>
          </a:prstGeom>
        </p:spPr>
      </p:pic>
      <p:graphicFrame>
        <p:nvGraphicFramePr>
          <p:cNvPr id="17" name="表格 16"/>
          <p:cNvGraphicFramePr>
            <a:graphicFrameLocks noGrp="1"/>
          </p:cNvGraphicFramePr>
          <p:nvPr/>
        </p:nvGraphicFramePr>
        <p:xfrm>
          <a:off x="4333609" y="4360880"/>
          <a:ext cx="7531331" cy="1554480"/>
        </p:xfrm>
        <a:graphic>
          <a:graphicData uri="http://schemas.openxmlformats.org/drawingml/2006/table">
            <a:tbl>
              <a:tblPr>
                <a:tableStyleId>{5C22544A-7EE6-4342-B048-85BDC9FD1C3A}</a:tableStyleId>
              </a:tblPr>
              <a:tblGrid>
                <a:gridCol w="1048617"/>
                <a:gridCol w="4953172"/>
                <a:gridCol w="1529542"/>
              </a:tblGrid>
              <a:tr h="370840">
                <a:tc>
                  <a:txBody>
                    <a:bodyPr/>
                    <a:lstStyle/>
                    <a:p>
                      <a:pPr algn="ctr">
                        <a:lnSpc>
                          <a:spcPct val="100000"/>
                        </a:lnSpc>
                      </a:pPr>
                      <a:r>
                        <a:rPr lang="zh-CN" altLang="zh-CN" sz="2400" kern="1200" dirty="0" smtClean="0">
                          <a:solidFill>
                            <a:schemeClr val="tx1"/>
                          </a:solidFill>
                          <a:latin typeface="+mj-ea"/>
                          <a:ea typeface="+mj-ea"/>
                          <a:cs typeface="+mn-cs"/>
                        </a:rPr>
                        <a:t>文化</a:t>
                      </a:r>
                      <a:endParaRPr lang="en-US" altLang="zh-CN" sz="2400" kern="1200" dirty="0" smtClean="0">
                        <a:solidFill>
                          <a:schemeClr val="tx1"/>
                        </a:solidFill>
                        <a:latin typeface="+mj-ea"/>
                        <a:ea typeface="+mj-ea"/>
                        <a:cs typeface="+mn-cs"/>
                      </a:endParaRPr>
                    </a:p>
                    <a:p>
                      <a:pPr algn="ctr">
                        <a:lnSpc>
                          <a:spcPct val="100000"/>
                        </a:lnSpc>
                      </a:pPr>
                      <a:r>
                        <a:rPr lang="zh-CN" altLang="zh-CN" sz="2400" kern="1200" dirty="0" smtClean="0">
                          <a:solidFill>
                            <a:schemeClr val="tx1"/>
                          </a:solidFill>
                          <a:latin typeface="+mj-ea"/>
                          <a:ea typeface="+mj-ea"/>
                          <a:cs typeface="+mn-cs"/>
                        </a:rPr>
                        <a:t>内涵</a:t>
                      </a:r>
                      <a:r>
                        <a:rPr lang="zh-CN" altLang="en-US" sz="2400" dirty="0" smtClean="0">
                          <a:solidFill>
                            <a:schemeClr val="accent5"/>
                          </a:solidFill>
                        </a:rPr>
                        <a:t>★</a:t>
                      </a:r>
                      <a:endParaRPr lang="zh-CN" altLang="en-US" sz="2400" kern="1200" dirty="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b="1" u="sng" kern="1200" dirty="0" smtClean="0">
                          <a:solidFill>
                            <a:schemeClr val="accent5"/>
                          </a:solidFill>
                          <a:latin typeface="+mn-lt"/>
                          <a:ea typeface="+mn-ea"/>
                          <a:cs typeface="+mn-cs"/>
                        </a:rPr>
                        <a:t>不属于狭义文化</a:t>
                      </a:r>
                      <a:r>
                        <a:rPr lang="zh-CN" altLang="zh-CN" sz="2000" dirty="0" smtClean="0"/>
                        <a:t>的事物中所具有的</a:t>
                      </a:r>
                      <a:r>
                        <a:rPr lang="zh-CN" altLang="zh-CN" sz="2000" b="1" u="sng" kern="1200" dirty="0" smtClean="0">
                          <a:solidFill>
                            <a:schemeClr val="accent5"/>
                          </a:solidFill>
                          <a:latin typeface="+mn-lt"/>
                          <a:ea typeface="+mn-ea"/>
                          <a:cs typeface="+mn-cs"/>
                        </a:rPr>
                        <a:t>人文特性</a:t>
                      </a:r>
                      <a:r>
                        <a:rPr lang="zh-CN" altLang="zh-CN" sz="2000" dirty="0" smtClean="0"/>
                        <a:t>（</a:t>
                      </a:r>
                      <a:r>
                        <a:rPr lang="en-US" altLang="zh-CN" sz="2000" dirty="0" smtClean="0"/>
                        <a:t>0901</a:t>
                      </a:r>
                      <a:r>
                        <a:rPr lang="zh-CN" altLang="zh-CN" sz="2000" dirty="0" smtClean="0"/>
                        <a:t>、</a:t>
                      </a:r>
                      <a:r>
                        <a:rPr lang="en-US" altLang="zh-CN" sz="2000" dirty="0" smtClean="0"/>
                        <a:t>1310</a:t>
                      </a:r>
                      <a:r>
                        <a:rPr lang="zh-CN" altLang="zh-CN" sz="2000" dirty="0" smtClean="0"/>
                        <a:t>、</a:t>
                      </a:r>
                      <a:r>
                        <a:rPr lang="en-US" altLang="zh-CN" sz="2000" dirty="0" smtClean="0"/>
                        <a:t>1504</a:t>
                      </a:r>
                      <a:r>
                        <a:rPr lang="zh-CN" altLang="en-US" sz="2000" dirty="0" smtClean="0"/>
                        <a:t>、</a:t>
                      </a:r>
                      <a:r>
                        <a:rPr lang="en-US" altLang="zh-CN" sz="2000" dirty="0" smtClean="0"/>
                        <a:t>1510</a:t>
                      </a:r>
                      <a:r>
                        <a:rPr lang="zh-CN" altLang="zh-CN" sz="2000" dirty="0" smtClean="0"/>
                        <a:t>单、</a:t>
                      </a:r>
                      <a:r>
                        <a:rPr lang="en-US" altLang="zh-CN" sz="2000" dirty="0" smtClean="0"/>
                        <a:t>1001</a:t>
                      </a:r>
                      <a:r>
                        <a:rPr lang="zh-CN" altLang="zh-CN" sz="2000" dirty="0" smtClean="0"/>
                        <a:t>名）</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nSpc>
                          <a:spcPct val="150000"/>
                        </a:lnSpc>
                      </a:pPr>
                      <a:r>
                        <a:rPr lang="zh-CN" altLang="zh-CN" sz="2000" b="1" u="sng" dirty="0" smtClean="0">
                          <a:solidFill>
                            <a:schemeClr val="accent5"/>
                          </a:solidFill>
                        </a:rPr>
                        <a:t>“筷子文化”</a:t>
                      </a:r>
                      <a:endParaRPr lang="en-US" altLang="zh-CN" sz="2000" b="1" u="sng" dirty="0" smtClean="0">
                        <a:solidFill>
                          <a:schemeClr val="accent5"/>
                        </a:solidFill>
                      </a:endParaRPr>
                    </a:p>
                    <a:p>
                      <a:pPr>
                        <a:lnSpc>
                          <a:spcPct val="150000"/>
                        </a:lnSpc>
                      </a:pPr>
                      <a:r>
                        <a:rPr lang="zh-CN" altLang="zh-CN" sz="2000" b="1" u="sng" dirty="0" smtClean="0">
                          <a:solidFill>
                            <a:schemeClr val="accent5"/>
                          </a:solidFill>
                        </a:rPr>
                        <a:t>“扇子文化”</a:t>
                      </a:r>
                      <a:endParaRPr lang="zh-CN" altLang="en-US" sz="2000" b="1" u="sng" dirty="0">
                        <a:solidFill>
                          <a:schemeClr val="accent5"/>
                        </a:solidFill>
                      </a:endParaRPr>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noFill/>
                      <a:prstDash val="solid"/>
                      <a:round/>
                      <a:headEnd type="none" w="med" len="med"/>
                      <a:tailEnd type="none" w="med" len="med"/>
                    </a:lnT>
                    <a:noFill/>
                  </a:tcPr>
                </a:tc>
              </a:tr>
            </a:tbl>
          </a:graphicData>
        </a:graphic>
      </p:graphicFrame>
      <p:sp>
        <p:nvSpPr>
          <p:cNvPr id="10" name="圆角矩形 9"/>
          <p:cNvSpPr/>
          <p:nvPr/>
        </p:nvSpPr>
        <p:spPr>
          <a:xfrm>
            <a:off x="11665434" y="4938614"/>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1" name="椭圆 10"/>
          <p:cNvSpPr/>
          <p:nvPr/>
        </p:nvSpPr>
        <p:spPr>
          <a:xfrm>
            <a:off x="8882842" y="1908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sp>
        <p:nvSpPr>
          <p:cNvPr id="12" name="椭圆 11"/>
          <p:cNvSpPr/>
          <p:nvPr/>
        </p:nvSpPr>
        <p:spPr>
          <a:xfrm>
            <a:off x="8882842" y="2543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13" name="椭圆 12"/>
          <p:cNvSpPr/>
          <p:nvPr/>
        </p:nvSpPr>
        <p:spPr>
          <a:xfrm>
            <a:off x="9987742" y="1908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18" name="椭圆 17"/>
          <p:cNvSpPr/>
          <p:nvPr/>
        </p:nvSpPr>
        <p:spPr>
          <a:xfrm>
            <a:off x="9987742" y="2543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sp>
        <p:nvSpPr>
          <p:cNvPr id="19" name="椭圆 18"/>
          <p:cNvSpPr/>
          <p:nvPr/>
        </p:nvSpPr>
        <p:spPr>
          <a:xfrm>
            <a:off x="11092642" y="1908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0" name="椭圆 19"/>
          <p:cNvSpPr/>
          <p:nvPr/>
        </p:nvSpPr>
        <p:spPr>
          <a:xfrm>
            <a:off x="11092642" y="2543211"/>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1" name="椭圆 20"/>
          <p:cNvSpPr/>
          <p:nvPr/>
        </p:nvSpPr>
        <p:spPr>
          <a:xfrm>
            <a:off x="8882842" y="3323610"/>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sp>
        <p:nvSpPr>
          <p:cNvPr id="22" name="椭圆 21"/>
          <p:cNvSpPr/>
          <p:nvPr/>
        </p:nvSpPr>
        <p:spPr>
          <a:xfrm>
            <a:off x="9987742" y="3323610"/>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7</a:t>
            </a:r>
            <a:endParaRPr lang="zh-CN" altLang="en-US" dirty="0">
              <a:solidFill>
                <a:schemeClr val="bg1"/>
              </a:solidFill>
            </a:endParaRPr>
          </a:p>
        </p:txBody>
      </p:sp>
      <p:sp>
        <p:nvSpPr>
          <p:cNvPr id="23" name="椭圆 22"/>
          <p:cNvSpPr/>
          <p:nvPr/>
        </p:nvSpPr>
        <p:spPr>
          <a:xfrm>
            <a:off x="11092642" y="3322564"/>
            <a:ext cx="274320" cy="27432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8</a:t>
            </a:r>
            <a:endParaRPr lang="zh-CN" altLang="en-US" dirty="0">
              <a:solidFill>
                <a:schemeClr val="bg1"/>
              </a:solidFill>
            </a:endParaRPr>
          </a:p>
        </p:txBody>
      </p:sp>
      <p:sp>
        <p:nvSpPr>
          <p:cNvPr id="29"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30"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31"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32"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33"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34"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5" name="矩形 24"/>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sp>
        <p:nvSpPr>
          <p:cNvPr id="6" name="内容占位符 2"/>
          <p:cNvSpPr>
            <a:spLocks noGrp="1"/>
          </p:cNvSpPr>
          <p:nvPr/>
        </p:nvSpPr>
        <p:spPr>
          <a:xfrm>
            <a:off x="838200" y="1189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三、文化事象</a:t>
            </a:r>
            <a:r>
              <a:rPr lang="en-US" altLang="zh-CN" sz="2400" b="1" dirty="0" smtClean="0">
                <a:latin typeface="方正清刻本悦宋简体" panose="02000000000000000000" pitchFamily="2" charset="-122"/>
                <a:ea typeface="方正清刻本悦宋简体" panose="02000000000000000000" pitchFamily="2" charset="-122"/>
              </a:rPr>
              <a:t>VS</a:t>
            </a:r>
            <a:r>
              <a:rPr lang="zh-CN" altLang="en-US" sz="2400" b="1" dirty="0" smtClean="0">
                <a:latin typeface="方正清刻本悦宋简体" panose="02000000000000000000" pitchFamily="2" charset="-122"/>
                <a:ea typeface="方正清刻本悦宋简体" panose="02000000000000000000" pitchFamily="2" charset="-122"/>
              </a:rPr>
              <a:t>文化现象</a:t>
            </a:r>
            <a:r>
              <a:rPr lang="zh-CN" altLang="zh-CN" sz="2400" b="1" dirty="0" smtClean="0">
                <a:latin typeface="方正清刻本悦宋简体" panose="02000000000000000000" pitchFamily="2" charset="-122"/>
                <a:ea typeface="方正清刻本悦宋简体" panose="02000000000000000000" pitchFamily="2" charset="-122"/>
              </a:rPr>
              <a:t>：</a:t>
            </a:r>
            <a:endParaRPr lang="zh-CN" altLang="zh-CN" dirty="0" smtClean="0"/>
          </a:p>
          <a:p>
            <a:endParaRPr lang="zh-CN" altLang="zh-CN" dirty="0" smtClean="0"/>
          </a:p>
          <a:p>
            <a:endParaRPr lang="zh-CN" altLang="en-US" dirty="0"/>
          </a:p>
        </p:txBody>
      </p:sp>
      <p:graphicFrame>
        <p:nvGraphicFramePr>
          <p:cNvPr id="5" name="表格 4"/>
          <p:cNvGraphicFramePr>
            <a:graphicFrameLocks noGrp="1"/>
          </p:cNvGraphicFramePr>
          <p:nvPr/>
        </p:nvGraphicFramePr>
        <p:xfrm>
          <a:off x="737754" y="2241696"/>
          <a:ext cx="10816244" cy="1416622"/>
        </p:xfrm>
        <a:graphic>
          <a:graphicData uri="http://schemas.openxmlformats.org/drawingml/2006/table">
            <a:tbl>
              <a:tblPr>
                <a:tableStyleId>{5C22544A-7EE6-4342-B048-85BDC9FD1C3A}</a:tableStyleId>
              </a:tblPr>
              <a:tblGrid>
                <a:gridCol w="973975"/>
                <a:gridCol w="5337464"/>
                <a:gridCol w="4504805"/>
              </a:tblGrid>
              <a:tr h="1920240">
                <a:tc>
                  <a:txBody>
                    <a:bodyPr/>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文化</a:t>
                      </a:r>
                      <a:endParaRPr lang="en-US" altLang="zh-CN" sz="2400" kern="1200" dirty="0" smtClean="0">
                        <a:solidFill>
                          <a:schemeClr val="tx1"/>
                        </a:solidFill>
                        <a:latin typeface="+mj-ea"/>
                        <a:ea typeface="+mj-ea"/>
                        <a:cs typeface="+mn-cs"/>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现象</a:t>
                      </a:r>
                      <a:endParaRPr lang="zh-CN" altLang="en-US" sz="2400" kern="1200" dirty="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人类文化发展过程中呈现出的某种</a:t>
                      </a:r>
                      <a:r>
                        <a:rPr lang="zh-CN" altLang="zh-CN" sz="2000" b="1" u="sng" kern="1200" dirty="0" smtClean="0">
                          <a:solidFill>
                            <a:schemeClr val="accent5"/>
                          </a:solidFill>
                          <a:latin typeface="+mn-lt"/>
                          <a:ea typeface="+mn-ea"/>
                          <a:cs typeface="+mn-cs"/>
                        </a:rPr>
                        <a:t>外部状态</a:t>
                      </a:r>
                      <a:r>
                        <a:rPr lang="zh-CN" altLang="zh-CN" sz="2000" dirty="0" smtClean="0"/>
                        <a:t>和</a:t>
                      </a:r>
                      <a:r>
                        <a:rPr lang="zh-CN" altLang="zh-CN" sz="2000" b="1" u="sng" kern="1200" dirty="0" smtClean="0">
                          <a:solidFill>
                            <a:schemeClr val="accent5"/>
                          </a:solidFill>
                          <a:latin typeface="+mn-lt"/>
                          <a:ea typeface="+mn-ea"/>
                          <a:cs typeface="+mn-cs"/>
                        </a:rPr>
                        <a:t>联系</a:t>
                      </a:r>
                      <a:r>
                        <a:rPr lang="zh-CN" altLang="zh-CN" sz="2000" dirty="0" smtClean="0"/>
                        <a:t>。（</a:t>
                      </a:r>
                      <a:r>
                        <a:rPr lang="en-US" altLang="zh-CN" sz="2000" dirty="0" smtClean="0"/>
                        <a:t>1010</a:t>
                      </a:r>
                      <a:r>
                        <a:rPr lang="zh-CN" altLang="zh-CN" sz="2000" dirty="0" smtClean="0"/>
                        <a:t>单）</a:t>
                      </a:r>
                      <a:endParaRPr lang="zh-CN" altLang="zh-CN" sz="2000" dirty="0" smtClean="0"/>
                    </a:p>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个别、具体、可观察</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smtClean="0"/>
                        <a:t>单一性</a:t>
                      </a:r>
                      <a:r>
                        <a:rPr lang="zh-CN" altLang="en-US" sz="2000" dirty="0" smtClean="0">
                          <a:latin typeface="方正苏新诗柳楷简体" panose="02000000000000000000" pitchFamily="2" charset="-122"/>
                          <a:ea typeface="方正苏新诗柳楷简体" panose="02000000000000000000" pitchFamily="2" charset="-122"/>
                        </a:rPr>
                        <a:t>（舞蹈本身的人数、动作）</a:t>
                      </a:r>
                      <a:endParaRPr lang="en-US" altLang="zh-CN" sz="2000" dirty="0" smtClean="0">
                        <a:latin typeface="方正苏新诗柳楷简体" panose="02000000000000000000" pitchFamily="2" charset="-122"/>
                        <a:ea typeface="方正苏新诗柳楷简体" panose="02000000000000000000" pitchFamily="2" charset="-122"/>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smtClean="0"/>
                        <a:t>联系性</a:t>
                      </a:r>
                      <a:r>
                        <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rPr>
                        <a:t>（古今中外舞蹈的异同）</a:t>
                      </a:r>
                      <a:endPar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2000" b="1" kern="1200" dirty="0" smtClean="0">
                          <a:solidFill>
                            <a:srgbClr val="FF0000"/>
                          </a:solidFill>
                          <a:latin typeface="方正苏新诗柳楷简体" panose="02000000000000000000" pitchFamily="2" charset="-122"/>
                          <a:ea typeface="方正苏新诗柳楷简体" panose="02000000000000000000" pitchFamily="2" charset="-122"/>
                          <a:cs typeface="+mn-cs"/>
                        </a:rPr>
                        <a:t>捕鱼、舞蹈、凉药苦口</a:t>
                      </a:r>
                      <a:r>
                        <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rPr>
                        <a:t>（人们观察出的现象）</a:t>
                      </a:r>
                      <a:endPar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endParaRPr>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r>
            </a:tbl>
          </a:graphicData>
        </a:graphic>
      </p:graphicFrame>
      <p:sp>
        <p:nvSpPr>
          <p:cNvPr id="10" name="圆角矩形 9"/>
          <p:cNvSpPr/>
          <p:nvPr/>
        </p:nvSpPr>
        <p:spPr>
          <a:xfrm>
            <a:off x="3934748" y="3001992"/>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latin typeface="+mj-ea"/>
                <a:ea typeface="+mj-ea"/>
              </a:rPr>
              <a:t>选</a:t>
            </a:r>
            <a:endParaRPr lang="zh-CN" altLang="en-US" sz="2000" dirty="0">
              <a:latin typeface="+mj-ea"/>
              <a:ea typeface="+mj-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3"/>
            <a:ext cx="10515600" cy="872306"/>
          </a:xfrm>
        </p:spPr>
        <p:txBody>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graphicFrame>
        <p:nvGraphicFramePr>
          <p:cNvPr id="5" name="表格 4"/>
          <p:cNvGraphicFramePr>
            <a:graphicFrameLocks noGrp="1"/>
          </p:cNvGraphicFramePr>
          <p:nvPr/>
        </p:nvGraphicFramePr>
        <p:xfrm>
          <a:off x="737119" y="2241696"/>
          <a:ext cx="10816590" cy="2971165"/>
        </p:xfrm>
        <a:graphic>
          <a:graphicData uri="http://schemas.openxmlformats.org/drawingml/2006/table">
            <a:tbl>
              <a:tblPr>
                <a:tableStyleId>{5C22544A-7EE6-4342-B048-85BDC9FD1C3A}</a:tableStyleId>
              </a:tblPr>
              <a:tblGrid>
                <a:gridCol w="974090"/>
                <a:gridCol w="5337464"/>
                <a:gridCol w="4504805"/>
              </a:tblGrid>
              <a:tr h="19202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文化</a:t>
                      </a:r>
                      <a:endParaRPr lang="en-US" altLang="zh-CN" sz="2400" kern="1200" dirty="0" smtClean="0">
                        <a:solidFill>
                          <a:schemeClr val="tx1"/>
                        </a:solidFill>
                        <a:latin typeface="+mj-ea"/>
                        <a:ea typeface="+mj-ea"/>
                        <a:cs typeface="+mn-cs"/>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现象</a:t>
                      </a:r>
                      <a:endParaRPr lang="zh-CN" altLang="en-US" sz="2400" kern="1200" dirty="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人类文化发展过程中呈现出的某种</a:t>
                      </a:r>
                      <a:r>
                        <a:rPr lang="zh-CN" altLang="zh-CN" sz="2000" b="1" u="sng" kern="1200" dirty="0" smtClean="0">
                          <a:solidFill>
                            <a:schemeClr val="accent5"/>
                          </a:solidFill>
                          <a:latin typeface="+mn-lt"/>
                          <a:ea typeface="+mn-ea"/>
                          <a:cs typeface="+mn-cs"/>
                        </a:rPr>
                        <a:t>外部状态</a:t>
                      </a:r>
                      <a:r>
                        <a:rPr lang="zh-CN" altLang="zh-CN" sz="2000" dirty="0" smtClean="0"/>
                        <a:t>和</a:t>
                      </a:r>
                      <a:r>
                        <a:rPr lang="zh-CN" altLang="zh-CN" sz="2000" b="1" u="sng" kern="1200" dirty="0" smtClean="0">
                          <a:solidFill>
                            <a:schemeClr val="accent5"/>
                          </a:solidFill>
                          <a:latin typeface="+mn-lt"/>
                          <a:ea typeface="+mn-ea"/>
                          <a:cs typeface="+mn-cs"/>
                        </a:rPr>
                        <a:t>联系</a:t>
                      </a:r>
                      <a:r>
                        <a:rPr lang="zh-CN" altLang="zh-CN" sz="2000" dirty="0" smtClean="0"/>
                        <a:t>。（</a:t>
                      </a:r>
                      <a:r>
                        <a:rPr lang="en-US" altLang="zh-CN" sz="2000" dirty="0" smtClean="0"/>
                        <a:t>1010</a:t>
                      </a:r>
                      <a:r>
                        <a:rPr lang="zh-CN" altLang="zh-CN" sz="2000" dirty="0" smtClean="0"/>
                        <a:t>单）</a:t>
                      </a:r>
                      <a:endParaRPr lang="zh-CN" altLang="zh-CN" sz="2000" dirty="0" smtClean="0"/>
                    </a:p>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sym typeface="+mn-ea"/>
                        </a:rPr>
                        <a:t>个别、具体、可观察</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smtClean="0"/>
                        <a:t>单一性</a:t>
                      </a:r>
                      <a:r>
                        <a:rPr lang="zh-CN" altLang="en-US" sz="2000" dirty="0" smtClean="0">
                          <a:latin typeface="方正苏新诗柳楷简体" panose="02000000000000000000" pitchFamily="2" charset="-122"/>
                          <a:ea typeface="方正苏新诗柳楷简体" panose="02000000000000000000" pitchFamily="2" charset="-122"/>
                        </a:rPr>
                        <a:t>（舞蹈本身的人数、动作）</a:t>
                      </a:r>
                      <a:endParaRPr lang="en-US" altLang="zh-CN" sz="2000" dirty="0" smtClean="0">
                        <a:latin typeface="方正苏新诗柳楷简体" panose="02000000000000000000" pitchFamily="2" charset="-122"/>
                        <a:ea typeface="方正苏新诗柳楷简体" panose="02000000000000000000" pitchFamily="2" charset="-122"/>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smtClean="0"/>
                        <a:t>联系性</a:t>
                      </a:r>
                      <a:r>
                        <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rPr>
                        <a:t>（古今中外舞蹈的异同</a:t>
                      </a:r>
                      <a:endPar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2000" b="1" dirty="0" smtClean="0">
                          <a:solidFill>
                            <a:srgbClr val="FF0000"/>
                          </a:solidFill>
                          <a:latin typeface="方正苏新诗柳楷简体" panose="02000000000000000000" pitchFamily="2" charset="-122"/>
                          <a:ea typeface="方正苏新诗柳楷简体" panose="02000000000000000000" pitchFamily="2" charset="-122"/>
                          <a:sym typeface="+mn-ea"/>
                        </a:rPr>
                        <a:t>捕鱼、舞蹈、凉药苦口</a:t>
                      </a:r>
                      <a:r>
                        <a:rPr lang="zh-CN" altLang="en-US" sz="2000" dirty="0" smtClean="0">
                          <a:latin typeface="方正苏新诗柳楷简体" panose="02000000000000000000" pitchFamily="2" charset="-122"/>
                          <a:ea typeface="方正苏新诗柳楷简体" panose="02000000000000000000" pitchFamily="2" charset="-122"/>
                          <a:sym typeface="+mn-ea"/>
                        </a:rPr>
                        <a:t>（人们观察出的现象）</a:t>
                      </a:r>
                      <a:endPar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endParaRPr>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r>
              <a:tr h="141662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文化</a:t>
                      </a:r>
                      <a:endParaRPr lang="en-US" altLang="zh-CN" sz="2400" kern="1200" dirty="0" smtClean="0">
                        <a:solidFill>
                          <a:schemeClr val="tx1"/>
                        </a:solidFill>
                        <a:latin typeface="+mj-ea"/>
                        <a:ea typeface="+mj-ea"/>
                        <a:cs typeface="+mn-cs"/>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事象</a:t>
                      </a:r>
                      <a:r>
                        <a:rPr lang="zh-CN" altLang="en-US" sz="2400" dirty="0" smtClean="0">
                          <a:solidFill>
                            <a:schemeClr val="accent5"/>
                          </a:solidFill>
                        </a:rPr>
                        <a:t>★★</a:t>
                      </a:r>
                      <a:endParaRPr lang="zh-CN" altLang="zh-CN" sz="2400" kern="1200" dirty="0" smtClean="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以同样的形式</a:t>
                      </a:r>
                      <a:r>
                        <a:rPr lang="zh-CN" altLang="zh-CN" sz="2000" b="1" u="sng" kern="1200" dirty="0" smtClean="0">
                          <a:solidFill>
                            <a:schemeClr val="accent5"/>
                          </a:solidFill>
                          <a:latin typeface="+mn-lt"/>
                          <a:ea typeface="+mn-ea"/>
                          <a:cs typeface="+mn-cs"/>
                        </a:rPr>
                        <a:t>反复出现</a:t>
                      </a:r>
                      <a:r>
                        <a:rPr lang="zh-CN" altLang="zh-CN" sz="2000" dirty="0" smtClean="0"/>
                        <a:t>，含有规律性，成为某一历史时期、某一国家文化发展中带有</a:t>
                      </a:r>
                      <a:r>
                        <a:rPr lang="zh-CN" altLang="zh-CN" sz="2000" b="1" u="sng" kern="1200" dirty="0" smtClean="0">
                          <a:solidFill>
                            <a:schemeClr val="accent5"/>
                          </a:solidFill>
                          <a:latin typeface="+mn-lt"/>
                          <a:ea typeface="+mn-ea"/>
                          <a:cs typeface="+mn-cs"/>
                        </a:rPr>
                        <a:t>典型</a:t>
                      </a:r>
                      <a:r>
                        <a:rPr lang="zh-CN" altLang="zh-CN" sz="2000" dirty="0" smtClean="0"/>
                        <a:t>和</a:t>
                      </a:r>
                      <a:r>
                        <a:rPr lang="zh-CN" altLang="zh-CN" sz="2000" b="1" u="sng" kern="1200" dirty="0" smtClean="0">
                          <a:solidFill>
                            <a:schemeClr val="accent5"/>
                          </a:solidFill>
                          <a:latin typeface="+mn-lt"/>
                          <a:ea typeface="+mn-ea"/>
                          <a:cs typeface="+mn-cs"/>
                        </a:rPr>
                        <a:t>标志</a:t>
                      </a:r>
                      <a:r>
                        <a:rPr lang="zh-CN" altLang="zh-CN" sz="2000" dirty="0" smtClean="0"/>
                        <a:t>作用的</a:t>
                      </a:r>
                      <a:r>
                        <a:rPr lang="zh-CN" altLang="en-US" sz="2000" dirty="0" smtClean="0"/>
                        <a:t>现象</a:t>
                      </a:r>
                      <a:r>
                        <a:rPr lang="zh-CN" altLang="zh-CN" sz="2000" dirty="0" smtClean="0"/>
                        <a:t>。（</a:t>
                      </a:r>
                      <a:r>
                        <a:rPr lang="en-US" altLang="zh-CN" sz="2000" dirty="0" smtClean="0"/>
                        <a:t>1101</a:t>
                      </a:r>
                      <a:r>
                        <a:rPr lang="zh-CN" altLang="zh-CN" sz="2000" dirty="0" smtClean="0"/>
                        <a:t>单、</a:t>
                      </a:r>
                      <a:r>
                        <a:rPr lang="en-US" altLang="zh-CN" sz="2000" dirty="0" smtClean="0"/>
                        <a:t>1101</a:t>
                      </a:r>
                      <a:r>
                        <a:rPr lang="zh-CN" altLang="zh-CN" sz="2000" dirty="0" smtClean="0"/>
                        <a:t>名</a:t>
                      </a:r>
                      <a:r>
                        <a:rPr lang="zh-CN" altLang="en-US" sz="2000" dirty="0" smtClean="0"/>
                        <a:t>）</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noFill/>
                  </a:tcPr>
                </a:tc>
                <a:tc>
                  <a:txBody>
                    <a:bodyPr/>
                    <a:lstStyle/>
                    <a:p>
                      <a:pPr>
                        <a:lnSpc>
                          <a:spcPct val="150000"/>
                        </a:lnSpc>
                      </a:pPr>
                      <a:r>
                        <a:rPr lang="zh-CN" altLang="zh-CN" sz="2000" b="1" u="sng" dirty="0" smtClean="0">
                          <a:solidFill>
                            <a:srgbClr val="FF0000"/>
                          </a:solidFill>
                        </a:rPr>
                        <a:t>原始的巫术、行业禁忌、建安风骨、</a:t>
                      </a:r>
                      <a:endParaRPr lang="en-US" altLang="zh-CN" sz="2000" b="1" u="sng" dirty="0" smtClean="0">
                        <a:solidFill>
                          <a:srgbClr val="FF0000"/>
                        </a:solidFill>
                      </a:endParaRPr>
                    </a:p>
                    <a:p>
                      <a:pPr>
                        <a:lnSpc>
                          <a:spcPct val="150000"/>
                        </a:lnSpc>
                      </a:pPr>
                      <a:r>
                        <a:rPr lang="zh-CN" altLang="zh-CN" sz="2000" b="1" u="sng" dirty="0" smtClean="0">
                          <a:solidFill>
                            <a:srgbClr val="FF0000"/>
                          </a:solidFill>
                        </a:rPr>
                        <a:t>宫廷服饰</a:t>
                      </a:r>
                      <a:r>
                        <a:rPr lang="zh-CN" altLang="zh-CN" sz="2000" dirty="0" smtClean="0"/>
                        <a:t>以颜色和样式代表等级、</a:t>
                      </a:r>
                      <a:endParaRPr lang="en-US" altLang="zh-CN" sz="2000" dirty="0" smtClean="0"/>
                    </a:p>
                    <a:p>
                      <a:pPr>
                        <a:lnSpc>
                          <a:spcPct val="150000"/>
                        </a:lnSpc>
                      </a:pPr>
                      <a:r>
                        <a:rPr lang="zh-CN" altLang="zh-CN" sz="2000" dirty="0" smtClean="0"/>
                        <a:t>中国戏曲的</a:t>
                      </a:r>
                      <a:r>
                        <a:rPr lang="zh-CN" altLang="zh-CN" sz="2000" b="1" u="sng" kern="1200" dirty="0" smtClean="0">
                          <a:solidFill>
                            <a:srgbClr val="FF0000"/>
                          </a:solidFill>
                          <a:latin typeface="+mn-lt"/>
                          <a:ea typeface="+mn-ea"/>
                          <a:cs typeface="+mn-cs"/>
                        </a:rPr>
                        <a:t>程式化动作</a:t>
                      </a:r>
                      <a:r>
                        <a:rPr lang="zh-CN" altLang="en-US" sz="2000" dirty="0" smtClean="0"/>
                        <a:t>（</a:t>
                      </a:r>
                      <a:r>
                        <a:rPr lang="en-US" altLang="zh-CN" sz="2000" dirty="0" smtClean="0"/>
                        <a:t>1504</a:t>
                      </a:r>
                      <a:r>
                        <a:rPr lang="zh-CN" altLang="en-US" sz="2000" dirty="0" smtClean="0"/>
                        <a:t>多）</a:t>
                      </a:r>
                      <a:r>
                        <a:rPr lang="zh-CN" altLang="en-US" sz="2000" dirty="0" smtClean="0">
                          <a:solidFill>
                            <a:srgbClr val="C00000"/>
                          </a:solidFill>
                        </a:rPr>
                        <a:t> </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solidFill>
                        <a:schemeClr val="accent5">
                          <a:lumMod val="60000"/>
                          <a:lumOff val="40000"/>
                        </a:schemeClr>
                      </a:solidFill>
                      <a:prstDash val="solid"/>
                      <a:round/>
                      <a:headEnd type="none" w="med" len="med"/>
                      <a:tailEnd type="none" w="med" len="med"/>
                    </a:lnT>
                    <a:noFill/>
                  </a:tcPr>
                </a:tc>
              </a:tr>
            </a:tbl>
          </a:graphicData>
        </a:graphic>
      </p:graphicFrame>
      <p:sp>
        <p:nvSpPr>
          <p:cNvPr id="8" name="圆角矩形 7"/>
          <p:cNvSpPr/>
          <p:nvPr/>
        </p:nvSpPr>
        <p:spPr>
          <a:xfrm>
            <a:off x="11454592" y="5125557"/>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0" name="圆角矩形 9"/>
          <p:cNvSpPr/>
          <p:nvPr/>
        </p:nvSpPr>
        <p:spPr>
          <a:xfrm>
            <a:off x="3823623" y="3062317"/>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1" name="圆角矩形 10"/>
          <p:cNvSpPr/>
          <p:nvPr/>
        </p:nvSpPr>
        <p:spPr>
          <a:xfrm>
            <a:off x="10954789" y="512555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6"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7"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8"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9"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0"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1"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5" name="矩形 14"/>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sp>
        <p:nvSpPr>
          <p:cNvPr id="6" name="内容占位符 2"/>
          <p:cNvSpPr>
            <a:spLocks noGrp="1"/>
          </p:cNvSpPr>
          <p:nvPr/>
        </p:nvSpPr>
        <p:spPr>
          <a:xfrm>
            <a:off x="838200" y="1189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三、文化事象</a:t>
            </a:r>
            <a:r>
              <a:rPr lang="en-US" altLang="zh-CN" sz="2400" b="1" dirty="0" smtClean="0">
                <a:latin typeface="方正清刻本悦宋简体" panose="02000000000000000000" pitchFamily="2" charset="-122"/>
                <a:ea typeface="方正清刻本悦宋简体" panose="02000000000000000000" pitchFamily="2" charset="-122"/>
              </a:rPr>
              <a:t>VS</a:t>
            </a:r>
            <a:r>
              <a:rPr lang="zh-CN" altLang="en-US" sz="2400" b="1" dirty="0" smtClean="0">
                <a:latin typeface="方正清刻本悦宋简体" panose="02000000000000000000" pitchFamily="2" charset="-122"/>
                <a:ea typeface="方正清刻本悦宋简体" panose="02000000000000000000" pitchFamily="2" charset="-122"/>
              </a:rPr>
              <a:t>文化现象</a:t>
            </a:r>
            <a:r>
              <a:rPr lang="zh-CN" altLang="zh-CN" sz="2400" b="1" dirty="0" smtClean="0">
                <a:latin typeface="方正清刻本悦宋简体" panose="02000000000000000000" pitchFamily="2" charset="-122"/>
                <a:ea typeface="方正清刻本悦宋简体" panose="02000000000000000000" pitchFamily="2" charset="-122"/>
              </a:rPr>
              <a:t>：</a:t>
            </a:r>
            <a:endParaRPr lang="zh-CN" altLang="zh-CN" sz="2400" dirty="0" smtClean="0">
              <a:latin typeface="方正清刻本悦宋简体" panose="02000000000000000000" pitchFamily="2" charset="-122"/>
              <a:ea typeface="方正清刻本悦宋简体" panose="02000000000000000000" pitchFamily="2" charset="-122"/>
            </a:endParaRPr>
          </a:p>
          <a:p>
            <a:endParaRPr lang="zh-CN" altLang="zh-CN" dirty="0" smtClean="0"/>
          </a:p>
          <a:p>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892643"/>
            <a:ext cx="10515600" cy="872306"/>
          </a:xfrm>
        </p:spPr>
        <p:txBody>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5" name="表格 4"/>
          <p:cNvGraphicFramePr>
            <a:graphicFrameLocks noGrp="1"/>
          </p:cNvGraphicFramePr>
          <p:nvPr/>
        </p:nvGraphicFramePr>
        <p:xfrm>
          <a:off x="737754" y="2241696"/>
          <a:ext cx="10816244" cy="2971102"/>
        </p:xfrm>
        <a:graphic>
          <a:graphicData uri="http://schemas.openxmlformats.org/drawingml/2006/table">
            <a:tbl>
              <a:tblPr>
                <a:tableStyleId>{5C22544A-7EE6-4342-B048-85BDC9FD1C3A}</a:tableStyleId>
              </a:tblPr>
              <a:tblGrid>
                <a:gridCol w="973975"/>
                <a:gridCol w="5337464"/>
                <a:gridCol w="4504805"/>
              </a:tblGrid>
              <a:tr h="141662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文化</a:t>
                      </a:r>
                      <a:endParaRPr lang="en-US" altLang="zh-CN" sz="2400" kern="1200" dirty="0" smtClean="0">
                        <a:solidFill>
                          <a:schemeClr val="tx1"/>
                        </a:solidFill>
                        <a:latin typeface="+mj-ea"/>
                        <a:ea typeface="+mj-ea"/>
                        <a:cs typeface="+mn-cs"/>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现象</a:t>
                      </a:r>
                      <a:endParaRPr lang="zh-CN" altLang="en-US" sz="2400" kern="1200" dirty="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人类文化发展过程中呈现出的某种</a:t>
                      </a:r>
                      <a:r>
                        <a:rPr lang="zh-CN" altLang="zh-CN" sz="2000" b="1" u="sng" kern="1200" dirty="0" smtClean="0">
                          <a:solidFill>
                            <a:schemeClr val="accent5"/>
                          </a:solidFill>
                          <a:latin typeface="+mn-lt"/>
                          <a:ea typeface="+mn-ea"/>
                          <a:cs typeface="+mn-cs"/>
                        </a:rPr>
                        <a:t>外部状态</a:t>
                      </a:r>
                      <a:r>
                        <a:rPr lang="zh-CN" altLang="zh-CN" sz="2000" dirty="0" smtClean="0"/>
                        <a:t>和</a:t>
                      </a:r>
                      <a:r>
                        <a:rPr lang="zh-CN" altLang="zh-CN" sz="2000" b="1" u="sng" kern="1200" dirty="0" smtClean="0">
                          <a:solidFill>
                            <a:schemeClr val="accent5"/>
                          </a:solidFill>
                          <a:latin typeface="+mn-lt"/>
                          <a:ea typeface="+mn-ea"/>
                          <a:cs typeface="+mn-cs"/>
                        </a:rPr>
                        <a:t>联系</a:t>
                      </a:r>
                      <a:r>
                        <a:rPr lang="zh-CN" altLang="zh-CN" sz="2000" dirty="0" smtClean="0"/>
                        <a:t>。（</a:t>
                      </a:r>
                      <a:r>
                        <a:rPr lang="en-US" altLang="zh-CN" sz="2000" dirty="0" smtClean="0"/>
                        <a:t>1010</a:t>
                      </a:r>
                      <a:r>
                        <a:rPr lang="zh-CN" altLang="zh-CN" sz="2000" dirty="0" smtClean="0"/>
                        <a:t>单）</a:t>
                      </a:r>
                      <a:endParaRPr lang="zh-CN" altLang="zh-CN" sz="2000" dirty="0" smtClean="0"/>
                    </a:p>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sym typeface="+mn-ea"/>
                        </a:rPr>
                        <a:t>个别、具体、可观察</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smtClean="0"/>
                        <a:t>单一性</a:t>
                      </a:r>
                      <a:r>
                        <a:rPr lang="zh-CN" altLang="en-US" sz="2000" dirty="0" smtClean="0">
                          <a:latin typeface="方正苏新诗柳楷简体" panose="02000000000000000000" pitchFamily="2" charset="-122"/>
                          <a:ea typeface="方正苏新诗柳楷简体" panose="02000000000000000000" pitchFamily="2" charset="-122"/>
                        </a:rPr>
                        <a:t>（舞蹈本身的人数、动作）</a:t>
                      </a:r>
                      <a:endParaRPr lang="en-US" altLang="zh-CN" sz="2000" dirty="0" smtClean="0">
                        <a:latin typeface="方正苏新诗柳楷简体" panose="02000000000000000000" pitchFamily="2" charset="-122"/>
                        <a:ea typeface="方正苏新诗柳楷简体" panose="02000000000000000000" pitchFamily="2" charset="-122"/>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2000" dirty="0" smtClean="0"/>
                        <a:t>联系性</a:t>
                      </a:r>
                      <a:r>
                        <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rPr>
                        <a:t>（古今中外舞蹈的异同）</a:t>
                      </a:r>
                      <a:endPar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2000" b="1" dirty="0" smtClean="0">
                          <a:solidFill>
                            <a:srgbClr val="FF0000"/>
                          </a:solidFill>
                          <a:latin typeface="方正苏新诗柳楷简体" panose="02000000000000000000" pitchFamily="2" charset="-122"/>
                          <a:ea typeface="方正苏新诗柳楷简体" panose="02000000000000000000" pitchFamily="2" charset="-122"/>
                          <a:sym typeface="+mn-ea"/>
                        </a:rPr>
                        <a:t>捕鱼、舞蹈、凉药苦口</a:t>
                      </a:r>
                      <a:r>
                        <a:rPr lang="zh-CN" altLang="en-US" sz="2000" dirty="0" smtClean="0">
                          <a:latin typeface="方正苏新诗柳楷简体" panose="02000000000000000000" pitchFamily="2" charset="-122"/>
                          <a:ea typeface="方正苏新诗柳楷简体" panose="02000000000000000000" pitchFamily="2" charset="-122"/>
                          <a:sym typeface="+mn-ea"/>
                        </a:rPr>
                        <a:t>（人们观察出的现象）</a:t>
                      </a:r>
                      <a:endParaRPr lang="zh-CN" altLang="en-US" sz="2000" kern="1200" dirty="0" smtClean="0">
                        <a:solidFill>
                          <a:schemeClr val="dk1"/>
                        </a:solidFill>
                        <a:latin typeface="方正苏新诗柳楷简体" panose="02000000000000000000" pitchFamily="2" charset="-122"/>
                        <a:ea typeface="方正苏新诗柳楷简体" panose="02000000000000000000" pitchFamily="2" charset="-122"/>
                        <a:cs typeface="+mn-cs"/>
                      </a:endParaRPr>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noFill/>
                  </a:tcPr>
                </a:tc>
              </a:tr>
              <a:tr h="141662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文化</a:t>
                      </a:r>
                      <a:endParaRPr lang="en-US" altLang="zh-CN" sz="2400" kern="1200" dirty="0" smtClean="0">
                        <a:solidFill>
                          <a:schemeClr val="tx1"/>
                        </a:solidFill>
                        <a:latin typeface="+mj-ea"/>
                        <a:ea typeface="+mj-ea"/>
                        <a:cs typeface="+mn-cs"/>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zh-CN" sz="2400" kern="1200" dirty="0" smtClean="0">
                          <a:solidFill>
                            <a:schemeClr val="tx1"/>
                          </a:solidFill>
                          <a:latin typeface="+mj-ea"/>
                          <a:ea typeface="+mj-ea"/>
                          <a:cs typeface="+mn-cs"/>
                        </a:rPr>
                        <a:t>事象</a:t>
                      </a:r>
                      <a:r>
                        <a:rPr lang="zh-CN" altLang="en-US" sz="2400" dirty="0" smtClean="0">
                          <a:solidFill>
                            <a:schemeClr val="accent5"/>
                          </a:solidFill>
                        </a:rPr>
                        <a:t>★★</a:t>
                      </a:r>
                      <a:endParaRPr lang="zh-CN" altLang="zh-CN" sz="2400" kern="1200" dirty="0" smtClean="0">
                        <a:solidFill>
                          <a:schemeClr val="tx1"/>
                        </a:solidFill>
                        <a:latin typeface="+mj-ea"/>
                        <a:ea typeface="+mj-ea"/>
                        <a:cs typeface="+mn-cs"/>
                      </a:endParaRPr>
                    </a:p>
                  </a:txBody>
                  <a:tcPr anchor="ctr">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no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zh-CN" sz="2000" dirty="0" smtClean="0"/>
                        <a:t>以同样的形式</a:t>
                      </a:r>
                      <a:r>
                        <a:rPr lang="zh-CN" altLang="zh-CN" sz="2000" b="1" u="sng" kern="1200" dirty="0" smtClean="0">
                          <a:solidFill>
                            <a:schemeClr val="accent5"/>
                          </a:solidFill>
                          <a:latin typeface="+mn-lt"/>
                          <a:ea typeface="+mn-ea"/>
                          <a:cs typeface="+mn-cs"/>
                        </a:rPr>
                        <a:t>反复出现</a:t>
                      </a:r>
                      <a:r>
                        <a:rPr lang="zh-CN" altLang="zh-CN" sz="2000" dirty="0" smtClean="0"/>
                        <a:t>，含有规律性，成为某一历史时期、某一国家文化发展中带有</a:t>
                      </a:r>
                      <a:r>
                        <a:rPr lang="zh-CN" altLang="zh-CN" sz="2000" b="1" u="sng" kern="1200" dirty="0" smtClean="0">
                          <a:solidFill>
                            <a:schemeClr val="accent5"/>
                          </a:solidFill>
                          <a:latin typeface="+mn-lt"/>
                          <a:ea typeface="+mn-ea"/>
                          <a:cs typeface="+mn-cs"/>
                        </a:rPr>
                        <a:t>典型</a:t>
                      </a:r>
                      <a:r>
                        <a:rPr lang="zh-CN" altLang="zh-CN" sz="2000" dirty="0" smtClean="0"/>
                        <a:t>和</a:t>
                      </a:r>
                      <a:r>
                        <a:rPr lang="zh-CN" altLang="zh-CN" sz="2000" b="1" u="sng" kern="1200" dirty="0" smtClean="0">
                          <a:solidFill>
                            <a:schemeClr val="accent5"/>
                          </a:solidFill>
                          <a:latin typeface="+mn-lt"/>
                          <a:ea typeface="+mn-ea"/>
                          <a:cs typeface="+mn-cs"/>
                        </a:rPr>
                        <a:t>标志</a:t>
                      </a:r>
                      <a:r>
                        <a:rPr lang="zh-CN" altLang="zh-CN" sz="2000" dirty="0" smtClean="0"/>
                        <a:t>作用的</a:t>
                      </a:r>
                      <a:r>
                        <a:rPr lang="zh-CN" altLang="en-US" sz="2000" dirty="0" smtClean="0"/>
                        <a:t>现象</a:t>
                      </a:r>
                      <a:r>
                        <a:rPr lang="zh-CN" altLang="zh-CN" sz="2000" dirty="0" smtClean="0"/>
                        <a:t>。（</a:t>
                      </a:r>
                      <a:r>
                        <a:rPr lang="en-US" altLang="zh-CN" sz="2000" dirty="0" smtClean="0"/>
                        <a:t>1101</a:t>
                      </a:r>
                      <a:r>
                        <a:rPr lang="zh-CN" altLang="zh-CN" sz="2000" dirty="0" smtClean="0"/>
                        <a:t>单、</a:t>
                      </a:r>
                      <a:r>
                        <a:rPr lang="en-US" altLang="zh-CN" sz="2000" dirty="0" smtClean="0"/>
                        <a:t>1101</a:t>
                      </a:r>
                      <a:r>
                        <a:rPr lang="zh-CN" altLang="zh-CN" sz="2000" dirty="0" smtClean="0"/>
                        <a:t>名</a:t>
                      </a:r>
                      <a:r>
                        <a:rPr lang="zh-CN" altLang="en-US" sz="2000" dirty="0" smtClean="0"/>
                        <a:t>）</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noFill/>
                  </a:tcPr>
                </a:tc>
                <a:tc>
                  <a:txBody>
                    <a:bodyPr/>
                    <a:lstStyle/>
                    <a:p>
                      <a:pPr>
                        <a:lnSpc>
                          <a:spcPct val="150000"/>
                        </a:lnSpc>
                      </a:pPr>
                      <a:r>
                        <a:rPr lang="zh-CN" altLang="zh-CN" sz="2000" b="1" u="sng" dirty="0" smtClean="0">
                          <a:solidFill>
                            <a:srgbClr val="FF0000"/>
                          </a:solidFill>
                        </a:rPr>
                        <a:t>原始的巫术、行业禁忌、建安风骨、</a:t>
                      </a:r>
                      <a:endParaRPr lang="en-US" altLang="zh-CN" sz="2000" b="1" u="sng" dirty="0" smtClean="0">
                        <a:solidFill>
                          <a:srgbClr val="FF0000"/>
                        </a:solidFill>
                      </a:endParaRPr>
                    </a:p>
                    <a:p>
                      <a:pPr>
                        <a:lnSpc>
                          <a:spcPct val="150000"/>
                        </a:lnSpc>
                      </a:pPr>
                      <a:r>
                        <a:rPr lang="zh-CN" altLang="zh-CN" sz="2000" b="1" u="sng" dirty="0" smtClean="0">
                          <a:solidFill>
                            <a:srgbClr val="FF0000"/>
                          </a:solidFill>
                        </a:rPr>
                        <a:t>宫廷服饰</a:t>
                      </a:r>
                      <a:r>
                        <a:rPr lang="zh-CN" altLang="zh-CN" sz="2000" dirty="0" smtClean="0"/>
                        <a:t>以颜色和样式代表等级、</a:t>
                      </a:r>
                      <a:endParaRPr lang="en-US" altLang="zh-CN" sz="2000" dirty="0" smtClean="0"/>
                    </a:p>
                    <a:p>
                      <a:pPr>
                        <a:lnSpc>
                          <a:spcPct val="150000"/>
                        </a:lnSpc>
                      </a:pPr>
                      <a:r>
                        <a:rPr lang="zh-CN" altLang="zh-CN" sz="2000" dirty="0" smtClean="0"/>
                        <a:t>中国戏曲的</a:t>
                      </a:r>
                      <a:r>
                        <a:rPr lang="zh-CN" altLang="zh-CN" sz="2000" b="1" u="sng" kern="1200" dirty="0" smtClean="0">
                          <a:solidFill>
                            <a:srgbClr val="FF0000"/>
                          </a:solidFill>
                          <a:latin typeface="+mn-lt"/>
                          <a:ea typeface="+mn-ea"/>
                          <a:cs typeface="+mn-cs"/>
                        </a:rPr>
                        <a:t>程式化动作</a:t>
                      </a:r>
                      <a:r>
                        <a:rPr lang="zh-CN" altLang="en-US" sz="2000" dirty="0" smtClean="0"/>
                        <a:t>（</a:t>
                      </a:r>
                      <a:r>
                        <a:rPr lang="en-US" altLang="zh-CN" sz="2000" dirty="0" smtClean="0"/>
                        <a:t>1504</a:t>
                      </a:r>
                      <a:r>
                        <a:rPr lang="zh-CN" altLang="en-US" sz="2000" dirty="0" smtClean="0"/>
                        <a:t>多）</a:t>
                      </a:r>
                      <a:r>
                        <a:rPr lang="zh-CN" altLang="en-US" sz="2000" dirty="0" smtClean="0">
                          <a:solidFill>
                            <a:srgbClr val="C00000"/>
                          </a:solidFill>
                        </a:rPr>
                        <a:t> </a:t>
                      </a:r>
                      <a:endParaRPr lang="zh-CN" altLang="zh-CN" sz="2000" dirty="0" smtClean="0"/>
                    </a:p>
                  </a:txBody>
                  <a:tcPr anchor="ctr">
                    <a:lnL w="12700" cap="flat" cmpd="sng" algn="ctr">
                      <a:solidFill>
                        <a:schemeClr val="accent5">
                          <a:lumMod val="60000"/>
                          <a:lumOff val="40000"/>
                        </a:schemeClr>
                      </a:solidFill>
                      <a:prstDash val="solid"/>
                      <a:round/>
                      <a:headEnd type="none" w="med" len="med"/>
                      <a:tailEnd type="none" w="med" len="med"/>
                    </a:lnL>
                    <a:lnT w="12700" cap="flat" cmpd="sng" algn="ctr">
                      <a:solidFill>
                        <a:schemeClr val="accent5">
                          <a:lumMod val="60000"/>
                          <a:lumOff val="40000"/>
                        </a:schemeClr>
                      </a:solidFill>
                      <a:prstDash val="solid"/>
                      <a:round/>
                      <a:headEnd type="none" w="med" len="med"/>
                      <a:tailEnd type="none" w="med" len="med"/>
                    </a:lnT>
                    <a:noFill/>
                  </a:tcPr>
                </a:tc>
              </a:tr>
            </a:tbl>
          </a:graphicData>
        </a:graphic>
      </p:graphicFrame>
      <p:sp>
        <p:nvSpPr>
          <p:cNvPr id="6" name="圆角矩形标注 5"/>
          <p:cNvSpPr/>
          <p:nvPr/>
        </p:nvSpPr>
        <p:spPr>
          <a:xfrm>
            <a:off x="448887" y="1903615"/>
            <a:ext cx="1080655" cy="457200"/>
          </a:xfrm>
          <a:prstGeom prst="wedgeRoundRectCallou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accent5"/>
                </a:solidFill>
                <a:latin typeface="+mj-ea"/>
                <a:ea typeface="+mj-ea"/>
              </a:rPr>
              <a:t>一次</a:t>
            </a:r>
            <a:endParaRPr lang="zh-CN" altLang="en-US" sz="2000" dirty="0">
              <a:solidFill>
                <a:schemeClr val="accent5"/>
              </a:solidFill>
              <a:latin typeface="+mj-ea"/>
              <a:ea typeface="+mj-ea"/>
            </a:endParaRPr>
          </a:p>
        </p:txBody>
      </p:sp>
      <p:sp>
        <p:nvSpPr>
          <p:cNvPr id="7" name="圆角矩形标注 6"/>
          <p:cNvSpPr/>
          <p:nvPr/>
        </p:nvSpPr>
        <p:spPr>
          <a:xfrm>
            <a:off x="448887" y="5624712"/>
            <a:ext cx="1080655" cy="457200"/>
          </a:xfrm>
          <a:prstGeom prst="wedgeRoundRectCallout">
            <a:avLst>
              <a:gd name="adj1" fmla="val -17756"/>
              <a:gd name="adj2" fmla="val -68409"/>
              <a:gd name="adj3" fmla="val 1666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accent5"/>
                </a:solidFill>
                <a:latin typeface="+mj-ea"/>
                <a:ea typeface="+mj-ea"/>
              </a:rPr>
              <a:t>多次</a:t>
            </a:r>
            <a:endParaRPr lang="zh-CN" altLang="en-US" sz="2000" dirty="0">
              <a:solidFill>
                <a:schemeClr val="accent5"/>
              </a:solidFill>
              <a:latin typeface="+mj-ea"/>
              <a:ea typeface="+mj-ea"/>
            </a:endParaRPr>
          </a:p>
        </p:txBody>
      </p:sp>
      <p:sp>
        <p:nvSpPr>
          <p:cNvPr id="8" name="圆角矩形 7"/>
          <p:cNvSpPr/>
          <p:nvPr/>
        </p:nvSpPr>
        <p:spPr>
          <a:xfrm>
            <a:off x="11454592" y="4726777"/>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0" name="圆角矩形 9"/>
          <p:cNvSpPr/>
          <p:nvPr/>
        </p:nvSpPr>
        <p:spPr>
          <a:xfrm>
            <a:off x="3851563" y="3010882"/>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1" name="圆角矩形 10"/>
          <p:cNvSpPr/>
          <p:nvPr/>
        </p:nvSpPr>
        <p:spPr>
          <a:xfrm>
            <a:off x="10954789" y="472677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7"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8"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9"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20"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1"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2"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23" name="矩形 22"/>
          <p:cNvSpPr/>
          <p:nvPr/>
        </p:nvSpPr>
        <p:spPr>
          <a:xfrm>
            <a:off x="0" y="-73620"/>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sp>
        <p:nvSpPr>
          <p:cNvPr id="9" name="内容占位符 2"/>
          <p:cNvSpPr>
            <a:spLocks noGrp="1"/>
          </p:cNvSpPr>
          <p:nvPr/>
        </p:nvSpPr>
        <p:spPr>
          <a:xfrm>
            <a:off x="838200" y="80755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三、文化事象</a:t>
            </a:r>
            <a:r>
              <a:rPr lang="en-US" altLang="zh-CN" sz="2400" b="1" dirty="0" smtClean="0">
                <a:latin typeface="方正清刻本悦宋简体" panose="02000000000000000000" pitchFamily="2" charset="-122"/>
                <a:ea typeface="方正清刻本悦宋简体" panose="02000000000000000000" pitchFamily="2" charset="-122"/>
              </a:rPr>
              <a:t>VS</a:t>
            </a:r>
            <a:r>
              <a:rPr lang="zh-CN" altLang="en-US" sz="2400" b="1" dirty="0" smtClean="0">
                <a:latin typeface="方正清刻本悦宋简体" panose="02000000000000000000" pitchFamily="2" charset="-122"/>
                <a:ea typeface="方正清刻本悦宋简体" panose="02000000000000000000" pitchFamily="2" charset="-122"/>
              </a:rPr>
              <a:t>文化现象</a:t>
            </a:r>
            <a:r>
              <a:rPr lang="zh-CN" altLang="zh-CN" sz="2400" b="1" dirty="0" smtClean="0">
                <a:latin typeface="方正清刻本悦宋简体" panose="02000000000000000000" pitchFamily="2" charset="-122"/>
                <a:ea typeface="方正清刻本悦宋简体" panose="02000000000000000000" pitchFamily="2" charset="-122"/>
              </a:rPr>
              <a:t>：</a:t>
            </a:r>
            <a:endParaRPr lang="zh-CN" altLang="zh-CN" sz="2400" dirty="0" smtClean="0">
              <a:latin typeface="方正清刻本悦宋简体" panose="02000000000000000000" pitchFamily="2" charset="-122"/>
              <a:ea typeface="方正清刻本悦宋简体" panose="02000000000000000000" pitchFamily="2" charset="-122"/>
            </a:endParaRPr>
          </a:p>
          <a:p>
            <a:endParaRPr lang="zh-CN" altLang="zh-CN" dirty="0" smtClean="0"/>
          </a:p>
          <a:p>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sp>
        <p:nvSpPr>
          <p:cNvPr id="6" name="内容占位符 2"/>
          <p:cNvSpPr>
            <a:spLocks noGrp="1"/>
          </p:cNvSpPr>
          <p:nvPr/>
        </p:nvSpPr>
        <p:spPr>
          <a:xfrm>
            <a:off x="838200" y="1189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四、文化观念</a:t>
            </a:r>
            <a:r>
              <a:rPr lang="en-US" altLang="zh-CN" sz="2400" b="1" dirty="0" smtClean="0">
                <a:latin typeface="方正清刻本悦宋简体" panose="02000000000000000000" pitchFamily="2" charset="-122"/>
                <a:ea typeface="方正清刻本悦宋简体" panose="02000000000000000000" pitchFamily="2" charset="-122"/>
              </a:rPr>
              <a:t>&amp;</a:t>
            </a:r>
            <a:r>
              <a:rPr lang="zh-CN" altLang="en-US" sz="2400" b="1" dirty="0" smtClean="0">
                <a:latin typeface="方正清刻本悦宋简体" panose="02000000000000000000" pitchFamily="2" charset="-122"/>
                <a:ea typeface="方正清刻本悦宋简体" panose="02000000000000000000" pitchFamily="2" charset="-122"/>
              </a:rPr>
              <a:t>文化思潮</a:t>
            </a:r>
            <a:r>
              <a:rPr lang="en-US" altLang="zh-CN" sz="2400" b="1" dirty="0" smtClean="0">
                <a:latin typeface="方正清刻本悦宋简体" panose="02000000000000000000" pitchFamily="2" charset="-122"/>
                <a:ea typeface="方正清刻本悦宋简体" panose="02000000000000000000" pitchFamily="2" charset="-122"/>
              </a:rPr>
              <a:t>&amp;</a:t>
            </a:r>
            <a:r>
              <a:rPr lang="zh-CN" altLang="en-US" sz="2400" b="1" dirty="0" smtClean="0">
                <a:latin typeface="方正清刻本悦宋简体" panose="02000000000000000000" pitchFamily="2" charset="-122"/>
                <a:ea typeface="方正清刻本悦宋简体" panose="02000000000000000000" pitchFamily="2" charset="-122"/>
              </a:rPr>
              <a:t>文化政策</a:t>
            </a:r>
            <a:r>
              <a:rPr lang="zh-CN" altLang="zh-CN" sz="2400" b="1" dirty="0" smtClean="0">
                <a:latin typeface="方正清刻本悦宋简体" panose="02000000000000000000" pitchFamily="2" charset="-122"/>
                <a:ea typeface="方正清刻本悦宋简体" panose="02000000000000000000" pitchFamily="2" charset="-122"/>
              </a:rPr>
              <a:t>：</a:t>
            </a:r>
            <a:endParaRPr lang="zh-CN" altLang="zh-CN" sz="2400" dirty="0" smtClean="0">
              <a:latin typeface="方正清刻本悦宋简体" panose="02000000000000000000" pitchFamily="2" charset="-122"/>
              <a:ea typeface="方正清刻本悦宋简体" panose="02000000000000000000" pitchFamily="2" charset="-122"/>
            </a:endParaRPr>
          </a:p>
          <a:p>
            <a:endParaRPr lang="zh-CN" altLang="zh-CN" dirty="0" smtClean="0"/>
          </a:p>
          <a:p>
            <a:endParaRPr lang="zh-CN" altLang="en-US" dirty="0"/>
          </a:p>
        </p:txBody>
      </p:sp>
      <p:pic>
        <p:nvPicPr>
          <p:cNvPr id="29" name="图片 28"/>
          <p:cNvPicPr>
            <a:picLocks noChangeAspect="1"/>
          </p:cNvPicPr>
          <p:nvPr/>
        </p:nvPicPr>
        <p:blipFill>
          <a:blip r:embed="rId1"/>
          <a:stretch>
            <a:fillRect/>
          </a:stretch>
        </p:blipFill>
        <p:spPr>
          <a:xfrm>
            <a:off x="987829" y="2312337"/>
            <a:ext cx="1077346" cy="1098367"/>
          </a:xfrm>
          <a:prstGeom prst="rect">
            <a:avLst/>
          </a:prstGeom>
        </p:spPr>
      </p:pic>
      <p:sp>
        <p:nvSpPr>
          <p:cNvPr id="21" name="矩形 20"/>
          <p:cNvSpPr/>
          <p:nvPr/>
        </p:nvSpPr>
        <p:spPr>
          <a:xfrm>
            <a:off x="2386136" y="2201212"/>
            <a:ext cx="8756073" cy="1106805"/>
          </a:xfrm>
          <a:prstGeom prst="rect">
            <a:avLst/>
          </a:prstGeom>
        </p:spPr>
        <p:txBody>
          <a:bodyPr wrap="square">
            <a:spAutoFit/>
          </a:bodyPr>
          <a:p>
            <a:pPr lvl="0">
              <a:lnSpc>
                <a:spcPct val="150000"/>
              </a:lnSpc>
            </a:pPr>
            <a:r>
              <a:rPr lang="en-US" altLang="zh-CN" sz="2400" dirty="0">
                <a:latin typeface="+mj-ea"/>
                <a:ea typeface="+mj-ea"/>
              </a:rPr>
              <a:t> </a:t>
            </a:r>
            <a:r>
              <a:rPr lang="zh-CN" altLang="zh-CN" sz="2400" dirty="0">
                <a:latin typeface="+mj-ea"/>
                <a:ea typeface="+mj-ea"/>
              </a:rPr>
              <a:t>文化观念</a:t>
            </a:r>
            <a:r>
              <a:rPr lang="zh-CN" altLang="zh-CN" sz="2000" dirty="0" smtClean="0">
                <a:solidFill>
                  <a:prstClr val="black"/>
                </a:solidFill>
                <a:latin typeface="等线" panose="02010600030101010101" pitchFamily="2" charset="-122"/>
                <a:ea typeface="等线" panose="02010600030101010101" pitchFamily="2" charset="-122"/>
              </a:rPr>
              <a:t>：某一</a:t>
            </a:r>
            <a:r>
              <a:rPr lang="zh-CN" altLang="zh-CN" sz="2000" dirty="0">
                <a:solidFill>
                  <a:prstClr val="black"/>
                </a:solidFill>
                <a:latin typeface="等线" panose="02010600030101010101" pitchFamily="2" charset="-122"/>
                <a:ea typeface="等线" panose="02010600030101010101" pitchFamily="2" charset="-122"/>
              </a:rPr>
              <a:t>时期某一人群对文化问题所持的</a:t>
            </a:r>
            <a:r>
              <a:rPr lang="zh-CN" altLang="zh-CN" sz="2000" b="1" u="sng" dirty="0">
                <a:solidFill>
                  <a:srgbClr val="4472C4"/>
                </a:solidFill>
                <a:latin typeface="等线" panose="02010600030101010101" pitchFamily="2" charset="-122"/>
                <a:ea typeface="等线" panose="02010600030101010101" pitchFamily="2" charset="-122"/>
              </a:rPr>
              <a:t>态度和看法</a:t>
            </a:r>
            <a:endParaRPr lang="zh-CN" altLang="zh-CN" sz="2000" dirty="0">
              <a:solidFill>
                <a:prstClr val="black"/>
              </a:solidFill>
              <a:latin typeface="等线" panose="02010600030101010101" pitchFamily="2" charset="-122"/>
              <a:ea typeface="等线" panose="02010600030101010101" pitchFamily="2" charset="-122"/>
            </a:endParaRPr>
          </a:p>
          <a:p>
            <a:pPr lvl="0">
              <a:lnSpc>
                <a:spcPct val="150000"/>
              </a:lnSpc>
            </a:pPr>
            <a:r>
              <a:rPr lang="zh-CN" altLang="zh-CN" sz="2000" dirty="0">
                <a:solidFill>
                  <a:prstClr val="black"/>
                </a:solidFill>
                <a:latin typeface="等线" panose="02010600030101010101" pitchFamily="2" charset="-122"/>
                <a:ea typeface="等线" panose="02010600030101010101" pitchFamily="2" charset="-122"/>
              </a:rPr>
              <a:t>如：价值观、审美观等。</a:t>
            </a:r>
            <a:endParaRPr lang="zh-CN" altLang="zh-CN" sz="2000" dirty="0">
              <a:solidFill>
                <a:prstClr val="black"/>
              </a:solidFill>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sp>
        <p:nvSpPr>
          <p:cNvPr id="6" name="内容占位符 2"/>
          <p:cNvSpPr>
            <a:spLocks noGrp="1"/>
          </p:cNvSpPr>
          <p:nvPr/>
        </p:nvSpPr>
        <p:spPr>
          <a:xfrm>
            <a:off x="838200" y="1189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四、文化观念</a:t>
            </a:r>
            <a:r>
              <a:rPr lang="en-US" altLang="zh-CN" sz="2400" b="1" dirty="0" smtClean="0">
                <a:latin typeface="方正清刻本悦宋简体" panose="02000000000000000000" pitchFamily="2" charset="-122"/>
                <a:ea typeface="方正清刻本悦宋简体" panose="02000000000000000000" pitchFamily="2" charset="-122"/>
              </a:rPr>
              <a:t>&amp;</a:t>
            </a:r>
            <a:r>
              <a:rPr lang="zh-CN" altLang="en-US" sz="2400" b="1" dirty="0" smtClean="0">
                <a:latin typeface="方正清刻本悦宋简体" panose="02000000000000000000" pitchFamily="2" charset="-122"/>
                <a:ea typeface="方正清刻本悦宋简体" panose="02000000000000000000" pitchFamily="2" charset="-122"/>
              </a:rPr>
              <a:t>文化思潮</a:t>
            </a:r>
            <a:r>
              <a:rPr lang="en-US" altLang="zh-CN" sz="2400" b="1" dirty="0" smtClean="0">
                <a:latin typeface="方正清刻本悦宋简体" panose="02000000000000000000" pitchFamily="2" charset="-122"/>
                <a:ea typeface="方正清刻本悦宋简体" panose="02000000000000000000" pitchFamily="2" charset="-122"/>
              </a:rPr>
              <a:t>&amp;</a:t>
            </a:r>
            <a:r>
              <a:rPr lang="zh-CN" altLang="en-US" sz="2400" b="1" dirty="0" smtClean="0">
                <a:latin typeface="方正清刻本悦宋简体" panose="02000000000000000000" pitchFamily="2" charset="-122"/>
                <a:ea typeface="方正清刻本悦宋简体" panose="02000000000000000000" pitchFamily="2" charset="-122"/>
              </a:rPr>
              <a:t>文化政策</a:t>
            </a:r>
            <a:r>
              <a:rPr lang="zh-CN" altLang="zh-CN" sz="2400" b="1" dirty="0" smtClean="0">
                <a:latin typeface="方正清刻本悦宋简体" panose="02000000000000000000" pitchFamily="2" charset="-122"/>
                <a:ea typeface="方正清刻本悦宋简体" panose="02000000000000000000" pitchFamily="2" charset="-122"/>
              </a:rPr>
              <a:t>：</a:t>
            </a:r>
            <a:endParaRPr lang="zh-CN" altLang="zh-CN" sz="2400" dirty="0" smtClean="0">
              <a:latin typeface="方正清刻本悦宋简体" panose="02000000000000000000" pitchFamily="2" charset="-122"/>
              <a:ea typeface="方正清刻本悦宋简体" panose="02000000000000000000" pitchFamily="2" charset="-122"/>
            </a:endParaRPr>
          </a:p>
          <a:p>
            <a:endParaRPr lang="zh-CN" altLang="zh-CN" dirty="0" smtClean="0"/>
          </a:p>
          <a:p>
            <a:endParaRPr lang="zh-CN" altLang="en-US" dirty="0"/>
          </a:p>
        </p:txBody>
      </p:sp>
      <p:pic>
        <p:nvPicPr>
          <p:cNvPr id="29" name="图片 28"/>
          <p:cNvPicPr>
            <a:picLocks noChangeAspect="1"/>
          </p:cNvPicPr>
          <p:nvPr/>
        </p:nvPicPr>
        <p:blipFill>
          <a:blip r:embed="rId1"/>
          <a:stretch>
            <a:fillRect/>
          </a:stretch>
        </p:blipFill>
        <p:spPr>
          <a:xfrm>
            <a:off x="987829" y="2312337"/>
            <a:ext cx="1077346" cy="1098367"/>
          </a:xfrm>
          <a:prstGeom prst="rect">
            <a:avLst/>
          </a:prstGeom>
        </p:spPr>
      </p:pic>
      <p:sp>
        <p:nvSpPr>
          <p:cNvPr id="21" name="矩形 20"/>
          <p:cNvSpPr/>
          <p:nvPr/>
        </p:nvSpPr>
        <p:spPr>
          <a:xfrm>
            <a:off x="2386136" y="2201212"/>
            <a:ext cx="8756073" cy="1106805"/>
          </a:xfrm>
          <a:prstGeom prst="rect">
            <a:avLst/>
          </a:prstGeom>
        </p:spPr>
        <p:txBody>
          <a:bodyPr wrap="square">
            <a:spAutoFit/>
          </a:bodyPr>
          <a:p>
            <a:pPr lvl="0">
              <a:lnSpc>
                <a:spcPct val="150000"/>
              </a:lnSpc>
            </a:pPr>
            <a:r>
              <a:rPr lang="en-US" altLang="zh-CN" sz="2400" dirty="0">
                <a:latin typeface="+mj-ea"/>
                <a:ea typeface="+mj-ea"/>
              </a:rPr>
              <a:t> </a:t>
            </a:r>
            <a:r>
              <a:rPr lang="zh-CN" altLang="zh-CN" sz="2400" dirty="0">
                <a:latin typeface="+mj-ea"/>
                <a:ea typeface="+mj-ea"/>
              </a:rPr>
              <a:t>文化观念</a:t>
            </a:r>
            <a:r>
              <a:rPr lang="zh-CN" altLang="zh-CN" sz="2000" dirty="0" smtClean="0">
                <a:solidFill>
                  <a:prstClr val="black"/>
                </a:solidFill>
                <a:latin typeface="等线" panose="02010600030101010101" pitchFamily="2" charset="-122"/>
                <a:ea typeface="等线" panose="02010600030101010101" pitchFamily="2" charset="-122"/>
              </a:rPr>
              <a:t>：某一</a:t>
            </a:r>
            <a:r>
              <a:rPr lang="zh-CN" altLang="zh-CN" sz="2000" dirty="0">
                <a:solidFill>
                  <a:prstClr val="black"/>
                </a:solidFill>
                <a:latin typeface="等线" panose="02010600030101010101" pitchFamily="2" charset="-122"/>
                <a:ea typeface="等线" panose="02010600030101010101" pitchFamily="2" charset="-122"/>
              </a:rPr>
              <a:t>时期某一人群对文化问题所持的</a:t>
            </a:r>
            <a:r>
              <a:rPr lang="zh-CN" altLang="zh-CN" sz="2000" b="1" u="sng" dirty="0">
                <a:solidFill>
                  <a:srgbClr val="4472C4"/>
                </a:solidFill>
                <a:latin typeface="等线" panose="02010600030101010101" pitchFamily="2" charset="-122"/>
                <a:ea typeface="等线" panose="02010600030101010101" pitchFamily="2" charset="-122"/>
              </a:rPr>
              <a:t>态度和看法</a:t>
            </a:r>
            <a:endParaRPr lang="zh-CN" altLang="zh-CN" sz="2000" dirty="0">
              <a:solidFill>
                <a:prstClr val="black"/>
              </a:solidFill>
              <a:latin typeface="等线" panose="02010600030101010101" pitchFamily="2" charset="-122"/>
              <a:ea typeface="等线" panose="02010600030101010101" pitchFamily="2" charset="-122"/>
            </a:endParaRPr>
          </a:p>
          <a:p>
            <a:pPr lvl="0">
              <a:lnSpc>
                <a:spcPct val="150000"/>
              </a:lnSpc>
            </a:pPr>
            <a:r>
              <a:rPr lang="zh-CN" altLang="zh-CN" sz="2000" dirty="0">
                <a:solidFill>
                  <a:prstClr val="black"/>
                </a:solidFill>
                <a:latin typeface="等线" panose="02010600030101010101" pitchFamily="2" charset="-122"/>
                <a:ea typeface="等线" panose="02010600030101010101" pitchFamily="2" charset="-122"/>
              </a:rPr>
              <a:t>如：价值观、审美观等。</a:t>
            </a:r>
            <a:endParaRPr lang="zh-CN" altLang="zh-CN" sz="2000" dirty="0">
              <a:solidFill>
                <a:prstClr val="black"/>
              </a:solidFill>
              <a:latin typeface="等线" panose="02010600030101010101" pitchFamily="2" charset="-122"/>
              <a:ea typeface="等线" panose="02010600030101010101" pitchFamily="2" charset="-122"/>
            </a:endParaRPr>
          </a:p>
        </p:txBody>
      </p:sp>
      <p:pic>
        <p:nvPicPr>
          <p:cNvPr id="30" name="图片 29"/>
          <p:cNvPicPr>
            <a:picLocks noChangeAspect="1"/>
          </p:cNvPicPr>
          <p:nvPr/>
        </p:nvPicPr>
        <p:blipFill>
          <a:blip r:embed="rId2"/>
          <a:stretch>
            <a:fillRect/>
          </a:stretch>
        </p:blipFill>
        <p:spPr>
          <a:xfrm>
            <a:off x="987829" y="3537934"/>
            <a:ext cx="1077346" cy="1103623"/>
          </a:xfrm>
          <a:prstGeom prst="rect">
            <a:avLst/>
          </a:prstGeom>
        </p:spPr>
      </p:pic>
      <p:sp>
        <p:nvSpPr>
          <p:cNvPr id="22" name="矩形 21"/>
          <p:cNvSpPr/>
          <p:nvPr/>
        </p:nvSpPr>
        <p:spPr>
          <a:xfrm>
            <a:off x="2386136" y="3307824"/>
            <a:ext cx="8496993" cy="1568450"/>
          </a:xfrm>
          <a:prstGeom prst="rect">
            <a:avLst/>
          </a:prstGeom>
        </p:spPr>
        <p:txBody>
          <a:bodyPr wrap="square">
            <a:spAutoFit/>
          </a:bodyPr>
          <a:p>
            <a:pPr lvl="0">
              <a:lnSpc>
                <a:spcPct val="150000"/>
              </a:lnSpc>
            </a:pPr>
            <a:r>
              <a:rPr lang="en-US" altLang="zh-CN" sz="2400" dirty="0">
                <a:latin typeface="+mj-ea"/>
                <a:ea typeface="+mj-ea"/>
              </a:rPr>
              <a:t> </a:t>
            </a:r>
            <a:r>
              <a:rPr lang="zh-CN" altLang="zh-CN" sz="2400" dirty="0">
                <a:latin typeface="+mj-ea"/>
                <a:ea typeface="+mj-ea"/>
              </a:rPr>
              <a:t>文化思潮</a:t>
            </a:r>
            <a:r>
              <a:rPr lang="zh-CN" altLang="zh-CN" sz="2000" dirty="0" smtClean="0">
                <a:solidFill>
                  <a:prstClr val="black"/>
                </a:solidFill>
                <a:latin typeface="等线" panose="02010600030101010101" pitchFamily="2" charset="-122"/>
                <a:ea typeface="等线" panose="02010600030101010101" pitchFamily="2" charset="-122"/>
              </a:rPr>
              <a:t>：某种</a:t>
            </a:r>
            <a:r>
              <a:rPr lang="zh-CN" altLang="zh-CN" sz="2000" dirty="0">
                <a:solidFill>
                  <a:prstClr val="black"/>
                </a:solidFill>
                <a:latin typeface="等线" panose="02010600030101010101" pitchFamily="2" charset="-122"/>
                <a:ea typeface="等线" panose="02010600030101010101" pitchFamily="2" charset="-122"/>
              </a:rPr>
              <a:t>文化观念在某一时期</a:t>
            </a:r>
            <a:r>
              <a:rPr lang="zh-CN" altLang="zh-CN" sz="2000" dirty="0" smtClean="0">
                <a:solidFill>
                  <a:prstClr val="black"/>
                </a:solidFill>
                <a:latin typeface="等线" panose="02010600030101010101" pitchFamily="2" charset="-122"/>
                <a:ea typeface="等线" panose="02010600030101010101" pitchFamily="2" charset="-122"/>
              </a:rPr>
              <a:t>对</a:t>
            </a:r>
            <a:r>
              <a:rPr lang="zh-CN" altLang="zh-CN" sz="2000" dirty="0">
                <a:solidFill>
                  <a:prstClr val="black"/>
                </a:solidFill>
                <a:latin typeface="等线" panose="02010600030101010101" pitchFamily="2" charset="-122"/>
                <a:ea typeface="等线" panose="02010600030101010101" pitchFamily="2" charset="-122"/>
              </a:rPr>
              <a:t>社会产生广泛影响，为多数人所赞同，形成一种</a:t>
            </a:r>
            <a:r>
              <a:rPr lang="zh-CN" altLang="zh-CN" sz="2000" b="1" u="sng" dirty="0">
                <a:solidFill>
                  <a:srgbClr val="4472C4"/>
                </a:solidFill>
                <a:latin typeface="等线" panose="02010600030101010101" pitchFamily="2" charset="-122"/>
                <a:ea typeface="等线" panose="02010600030101010101" pitchFamily="2" charset="-122"/>
              </a:rPr>
              <a:t>潮流</a:t>
            </a:r>
            <a:r>
              <a:rPr lang="zh-CN" altLang="zh-CN" sz="2000" dirty="0" smtClean="0">
                <a:solidFill>
                  <a:prstClr val="black"/>
                </a:solidFill>
                <a:latin typeface="等线" panose="02010600030101010101" pitchFamily="2" charset="-122"/>
                <a:ea typeface="等线" panose="02010600030101010101" pitchFamily="2" charset="-122"/>
              </a:rPr>
              <a:t>。</a:t>
            </a:r>
            <a:endParaRPr lang="en-US" altLang="zh-CN" sz="2000" dirty="0" smtClean="0">
              <a:solidFill>
                <a:prstClr val="black"/>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prstClr val="black"/>
                </a:solidFill>
                <a:latin typeface="等线" panose="02010600030101010101" pitchFamily="2" charset="-122"/>
                <a:ea typeface="等线" panose="02010600030101010101" pitchFamily="2" charset="-122"/>
              </a:rPr>
              <a:t>*</a:t>
            </a:r>
            <a:r>
              <a:rPr lang="zh-CN" altLang="zh-CN" sz="2000" dirty="0" smtClean="0">
                <a:solidFill>
                  <a:prstClr val="black"/>
                </a:solidFill>
                <a:latin typeface="等线" panose="02010600030101010101" pitchFamily="2" charset="-122"/>
                <a:ea typeface="等线" panose="02010600030101010101" pitchFamily="2" charset="-122"/>
              </a:rPr>
              <a:t>时代思潮：</a:t>
            </a:r>
            <a:r>
              <a:rPr lang="zh-CN" altLang="zh-CN" sz="2000" b="1" dirty="0">
                <a:solidFill>
                  <a:srgbClr val="FF0000"/>
                </a:solidFill>
              </a:rPr>
              <a:t>汉代经学</a:t>
            </a:r>
            <a:r>
              <a:rPr lang="zh-CN" altLang="zh-CN" sz="2000" dirty="0">
                <a:solidFill>
                  <a:srgbClr val="FF0000"/>
                </a:solidFill>
                <a:latin typeface="等线" panose="02010600030101010101" pitchFamily="2" charset="-122"/>
                <a:ea typeface="等线" panose="02010600030101010101" pitchFamily="2" charset="-122"/>
              </a:rPr>
              <a:t>、</a:t>
            </a:r>
            <a:r>
              <a:rPr lang="zh-CN" altLang="zh-CN" sz="2000" b="1" dirty="0">
                <a:solidFill>
                  <a:srgbClr val="FF0000"/>
                </a:solidFill>
              </a:rPr>
              <a:t>隋唐佛学</a:t>
            </a:r>
            <a:r>
              <a:rPr lang="zh-CN" altLang="zh-CN" sz="2000" dirty="0">
                <a:solidFill>
                  <a:srgbClr val="FF0000"/>
                </a:solidFill>
                <a:latin typeface="等线" panose="02010600030101010101" pitchFamily="2" charset="-122"/>
                <a:ea typeface="等线" panose="02010600030101010101" pitchFamily="2" charset="-122"/>
              </a:rPr>
              <a:t>、</a:t>
            </a:r>
            <a:r>
              <a:rPr lang="zh-CN" altLang="zh-CN" sz="2000" b="1" dirty="0">
                <a:solidFill>
                  <a:srgbClr val="FF0000"/>
                </a:solidFill>
              </a:rPr>
              <a:t>宋明理学</a:t>
            </a:r>
            <a:r>
              <a:rPr lang="zh-CN" altLang="zh-CN" sz="2000" dirty="0">
                <a:solidFill>
                  <a:srgbClr val="FF0000"/>
                </a:solidFill>
                <a:latin typeface="等线" panose="02010600030101010101" pitchFamily="2" charset="-122"/>
                <a:ea typeface="等线" panose="02010600030101010101" pitchFamily="2" charset="-122"/>
              </a:rPr>
              <a:t>、</a:t>
            </a:r>
            <a:r>
              <a:rPr lang="zh-CN" altLang="zh-CN" sz="2000" b="1" dirty="0">
                <a:solidFill>
                  <a:srgbClr val="FF0000"/>
                </a:solidFill>
              </a:rPr>
              <a:t>清代考据学</a:t>
            </a:r>
            <a:r>
              <a:rPr lang="en-US" altLang="zh-CN" sz="2000" dirty="0" smtClean="0">
                <a:solidFill>
                  <a:prstClr val="black"/>
                </a:solidFill>
                <a:latin typeface="等线" panose="02010600030101010101" pitchFamily="2" charset="-122"/>
                <a:ea typeface="等线" panose="02010600030101010101" pitchFamily="2" charset="-122"/>
              </a:rPr>
              <a:t>——</a:t>
            </a:r>
            <a:r>
              <a:rPr lang="zh-CN" altLang="en-US" sz="2000" dirty="0" smtClean="0">
                <a:solidFill>
                  <a:prstClr val="black"/>
                </a:solidFill>
                <a:latin typeface="等线" panose="02010600030101010101" pitchFamily="2" charset="-122"/>
                <a:ea typeface="等线" panose="02010600030101010101" pitchFamily="2" charset="-122"/>
              </a:rPr>
              <a:t>（梁启超）</a:t>
            </a:r>
            <a:endParaRPr lang="zh-CN" altLang="zh-CN" sz="2000" dirty="0">
              <a:solidFill>
                <a:prstClr val="black"/>
              </a:solidFill>
              <a:latin typeface="等线" panose="02010600030101010101" pitchFamily="2" charset="-122"/>
              <a:ea typeface="等线" panose="02010600030101010101" pitchFamily="2" charset="-122"/>
            </a:endParaRPr>
          </a:p>
        </p:txBody>
      </p:sp>
      <p:sp>
        <p:nvSpPr>
          <p:cNvPr id="14" name="圆角矩形 13"/>
          <p:cNvSpPr/>
          <p:nvPr/>
        </p:nvSpPr>
        <p:spPr>
          <a:xfrm>
            <a:off x="11352413" y="4186879"/>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latin typeface="+mj-ea"/>
                <a:ea typeface="+mj-ea"/>
              </a:rPr>
              <a:t>选</a:t>
            </a:r>
            <a:endParaRPr lang="zh-CN" altLang="en-US" sz="2000" dirty="0">
              <a:latin typeface="+mj-ea"/>
              <a:ea typeface="+mj-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2"/>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sp>
        <p:nvSpPr>
          <p:cNvPr id="6" name="内容占位符 2"/>
          <p:cNvSpPr>
            <a:spLocks noGrp="1"/>
          </p:cNvSpPr>
          <p:nvPr/>
        </p:nvSpPr>
        <p:spPr>
          <a:xfrm>
            <a:off x="838200" y="1189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四、文化观念</a:t>
            </a:r>
            <a:r>
              <a:rPr lang="en-US" altLang="zh-CN" sz="2400" b="1" dirty="0" smtClean="0">
                <a:latin typeface="方正清刻本悦宋简体" panose="02000000000000000000" pitchFamily="2" charset="-122"/>
                <a:ea typeface="方正清刻本悦宋简体" panose="02000000000000000000" pitchFamily="2" charset="-122"/>
              </a:rPr>
              <a:t>&amp;</a:t>
            </a:r>
            <a:r>
              <a:rPr lang="zh-CN" altLang="en-US" sz="2400" b="1" dirty="0" smtClean="0">
                <a:latin typeface="方正清刻本悦宋简体" panose="02000000000000000000" pitchFamily="2" charset="-122"/>
                <a:ea typeface="方正清刻本悦宋简体" panose="02000000000000000000" pitchFamily="2" charset="-122"/>
              </a:rPr>
              <a:t>文化思潮</a:t>
            </a:r>
            <a:r>
              <a:rPr lang="en-US" altLang="zh-CN" sz="2400" b="1" dirty="0" smtClean="0">
                <a:latin typeface="方正清刻本悦宋简体" panose="02000000000000000000" pitchFamily="2" charset="-122"/>
                <a:ea typeface="方正清刻本悦宋简体" panose="02000000000000000000" pitchFamily="2" charset="-122"/>
              </a:rPr>
              <a:t>&amp;</a:t>
            </a:r>
            <a:r>
              <a:rPr lang="zh-CN" altLang="en-US" sz="2400" b="1" dirty="0" smtClean="0">
                <a:latin typeface="方正清刻本悦宋简体" panose="02000000000000000000" pitchFamily="2" charset="-122"/>
                <a:ea typeface="方正清刻本悦宋简体" panose="02000000000000000000" pitchFamily="2" charset="-122"/>
              </a:rPr>
              <a:t>文化政策</a:t>
            </a:r>
            <a:r>
              <a:rPr lang="zh-CN" altLang="zh-CN" sz="2400" b="1" dirty="0" smtClean="0">
                <a:latin typeface="方正清刻本悦宋简体" panose="02000000000000000000" pitchFamily="2" charset="-122"/>
                <a:ea typeface="方正清刻本悦宋简体" panose="02000000000000000000" pitchFamily="2" charset="-122"/>
              </a:rPr>
              <a:t>：</a:t>
            </a:r>
            <a:endParaRPr lang="zh-CN" altLang="zh-CN" dirty="0" smtClean="0"/>
          </a:p>
          <a:p>
            <a:endParaRPr lang="zh-CN" altLang="zh-CN" dirty="0" smtClean="0"/>
          </a:p>
          <a:p>
            <a:endParaRPr lang="zh-CN" altLang="en-US" dirty="0"/>
          </a:p>
        </p:txBody>
      </p:sp>
      <p:pic>
        <p:nvPicPr>
          <p:cNvPr id="29" name="图片 28"/>
          <p:cNvPicPr>
            <a:picLocks noChangeAspect="1"/>
          </p:cNvPicPr>
          <p:nvPr/>
        </p:nvPicPr>
        <p:blipFill>
          <a:blip r:embed="rId1"/>
          <a:stretch>
            <a:fillRect/>
          </a:stretch>
        </p:blipFill>
        <p:spPr>
          <a:xfrm>
            <a:off x="987829" y="2312337"/>
            <a:ext cx="1077346" cy="1098367"/>
          </a:xfrm>
          <a:prstGeom prst="rect">
            <a:avLst/>
          </a:prstGeom>
        </p:spPr>
      </p:pic>
      <p:sp>
        <p:nvSpPr>
          <p:cNvPr id="21" name="矩形 20"/>
          <p:cNvSpPr/>
          <p:nvPr/>
        </p:nvSpPr>
        <p:spPr>
          <a:xfrm>
            <a:off x="2386136" y="2201212"/>
            <a:ext cx="8756073" cy="1106805"/>
          </a:xfrm>
          <a:prstGeom prst="rect">
            <a:avLst/>
          </a:prstGeom>
        </p:spPr>
        <p:txBody>
          <a:bodyPr wrap="square">
            <a:spAutoFit/>
          </a:bodyPr>
          <a:p>
            <a:pPr lvl="0">
              <a:lnSpc>
                <a:spcPct val="150000"/>
              </a:lnSpc>
            </a:pPr>
            <a:r>
              <a:rPr lang="en-US" altLang="zh-CN" sz="2400" dirty="0">
                <a:latin typeface="+mj-ea"/>
                <a:ea typeface="+mj-ea"/>
              </a:rPr>
              <a:t> </a:t>
            </a:r>
            <a:r>
              <a:rPr lang="zh-CN" altLang="zh-CN" sz="2400" dirty="0">
                <a:latin typeface="+mj-ea"/>
                <a:ea typeface="+mj-ea"/>
              </a:rPr>
              <a:t>文化观念</a:t>
            </a:r>
            <a:r>
              <a:rPr lang="zh-CN" altLang="zh-CN" sz="2000" dirty="0" smtClean="0">
                <a:solidFill>
                  <a:prstClr val="black"/>
                </a:solidFill>
                <a:latin typeface="等线" panose="02010600030101010101" pitchFamily="2" charset="-122"/>
                <a:ea typeface="等线" panose="02010600030101010101" pitchFamily="2" charset="-122"/>
              </a:rPr>
              <a:t>：某一</a:t>
            </a:r>
            <a:r>
              <a:rPr lang="zh-CN" altLang="zh-CN" sz="2000" dirty="0">
                <a:solidFill>
                  <a:prstClr val="black"/>
                </a:solidFill>
                <a:latin typeface="等线" panose="02010600030101010101" pitchFamily="2" charset="-122"/>
                <a:ea typeface="等线" panose="02010600030101010101" pitchFamily="2" charset="-122"/>
              </a:rPr>
              <a:t>时期某一人群对文化问题所持的</a:t>
            </a:r>
            <a:r>
              <a:rPr lang="zh-CN" altLang="zh-CN" sz="2000" b="1" u="sng" dirty="0">
                <a:solidFill>
                  <a:srgbClr val="4472C4"/>
                </a:solidFill>
                <a:latin typeface="等线" panose="02010600030101010101" pitchFamily="2" charset="-122"/>
                <a:ea typeface="等线" panose="02010600030101010101" pitchFamily="2" charset="-122"/>
              </a:rPr>
              <a:t>态度和看法</a:t>
            </a:r>
            <a:endParaRPr lang="zh-CN" altLang="zh-CN" sz="2000" dirty="0">
              <a:solidFill>
                <a:prstClr val="black"/>
              </a:solidFill>
              <a:latin typeface="等线" panose="02010600030101010101" pitchFamily="2" charset="-122"/>
              <a:ea typeface="等线" panose="02010600030101010101" pitchFamily="2" charset="-122"/>
            </a:endParaRPr>
          </a:p>
          <a:p>
            <a:pPr lvl="0">
              <a:lnSpc>
                <a:spcPct val="150000"/>
              </a:lnSpc>
            </a:pPr>
            <a:r>
              <a:rPr lang="zh-CN" altLang="zh-CN" sz="2000" dirty="0">
                <a:solidFill>
                  <a:prstClr val="black"/>
                </a:solidFill>
                <a:latin typeface="等线" panose="02010600030101010101" pitchFamily="2" charset="-122"/>
                <a:ea typeface="等线" panose="02010600030101010101" pitchFamily="2" charset="-122"/>
              </a:rPr>
              <a:t>如：价值观、审美观等。</a:t>
            </a:r>
            <a:endParaRPr lang="zh-CN" altLang="zh-CN" sz="2000" dirty="0">
              <a:solidFill>
                <a:prstClr val="black"/>
              </a:solidFill>
              <a:latin typeface="等线" panose="02010600030101010101" pitchFamily="2" charset="-122"/>
              <a:ea typeface="等线" panose="02010600030101010101" pitchFamily="2" charset="-122"/>
            </a:endParaRPr>
          </a:p>
        </p:txBody>
      </p:sp>
      <p:pic>
        <p:nvPicPr>
          <p:cNvPr id="30" name="图片 29"/>
          <p:cNvPicPr>
            <a:picLocks noChangeAspect="1"/>
          </p:cNvPicPr>
          <p:nvPr/>
        </p:nvPicPr>
        <p:blipFill>
          <a:blip r:embed="rId2"/>
          <a:stretch>
            <a:fillRect/>
          </a:stretch>
        </p:blipFill>
        <p:spPr>
          <a:xfrm>
            <a:off x="987829" y="3537934"/>
            <a:ext cx="1077346" cy="1103623"/>
          </a:xfrm>
          <a:prstGeom prst="rect">
            <a:avLst/>
          </a:prstGeom>
        </p:spPr>
      </p:pic>
      <p:sp>
        <p:nvSpPr>
          <p:cNvPr id="22" name="矩形 21"/>
          <p:cNvSpPr/>
          <p:nvPr/>
        </p:nvSpPr>
        <p:spPr>
          <a:xfrm>
            <a:off x="2386136" y="3307824"/>
            <a:ext cx="8496993" cy="1568450"/>
          </a:xfrm>
          <a:prstGeom prst="rect">
            <a:avLst/>
          </a:prstGeom>
        </p:spPr>
        <p:txBody>
          <a:bodyPr wrap="square">
            <a:spAutoFit/>
          </a:bodyPr>
          <a:p>
            <a:pPr lvl="0">
              <a:lnSpc>
                <a:spcPct val="150000"/>
              </a:lnSpc>
            </a:pPr>
            <a:r>
              <a:rPr lang="en-US" altLang="zh-CN" sz="2400" dirty="0">
                <a:latin typeface="+mj-ea"/>
                <a:ea typeface="+mj-ea"/>
              </a:rPr>
              <a:t> </a:t>
            </a:r>
            <a:r>
              <a:rPr lang="zh-CN" altLang="zh-CN" sz="2400" dirty="0">
                <a:latin typeface="+mj-ea"/>
                <a:ea typeface="+mj-ea"/>
              </a:rPr>
              <a:t>文化思潮</a:t>
            </a:r>
            <a:r>
              <a:rPr lang="zh-CN" altLang="zh-CN" sz="2000" dirty="0" smtClean="0">
                <a:solidFill>
                  <a:prstClr val="black"/>
                </a:solidFill>
                <a:latin typeface="等线" panose="02010600030101010101" pitchFamily="2" charset="-122"/>
                <a:ea typeface="等线" panose="02010600030101010101" pitchFamily="2" charset="-122"/>
              </a:rPr>
              <a:t>：某种</a:t>
            </a:r>
            <a:r>
              <a:rPr lang="zh-CN" altLang="zh-CN" sz="2000" dirty="0">
                <a:solidFill>
                  <a:prstClr val="black"/>
                </a:solidFill>
                <a:latin typeface="等线" panose="02010600030101010101" pitchFamily="2" charset="-122"/>
                <a:ea typeface="等线" panose="02010600030101010101" pitchFamily="2" charset="-122"/>
              </a:rPr>
              <a:t>文化观念在某一时期</a:t>
            </a:r>
            <a:r>
              <a:rPr lang="zh-CN" altLang="zh-CN" sz="2000" dirty="0" smtClean="0">
                <a:solidFill>
                  <a:prstClr val="black"/>
                </a:solidFill>
                <a:latin typeface="等线" panose="02010600030101010101" pitchFamily="2" charset="-122"/>
                <a:ea typeface="等线" panose="02010600030101010101" pitchFamily="2" charset="-122"/>
              </a:rPr>
              <a:t>对</a:t>
            </a:r>
            <a:r>
              <a:rPr lang="zh-CN" altLang="zh-CN" sz="2000" dirty="0">
                <a:solidFill>
                  <a:prstClr val="black"/>
                </a:solidFill>
                <a:latin typeface="等线" panose="02010600030101010101" pitchFamily="2" charset="-122"/>
                <a:ea typeface="等线" panose="02010600030101010101" pitchFamily="2" charset="-122"/>
              </a:rPr>
              <a:t>社会产生广泛影响，为多数人所赞同，形成一种</a:t>
            </a:r>
            <a:r>
              <a:rPr lang="zh-CN" altLang="zh-CN" sz="2000" b="1" u="sng" dirty="0">
                <a:solidFill>
                  <a:srgbClr val="4472C4"/>
                </a:solidFill>
                <a:latin typeface="等线" panose="02010600030101010101" pitchFamily="2" charset="-122"/>
                <a:ea typeface="等线" panose="02010600030101010101" pitchFamily="2" charset="-122"/>
              </a:rPr>
              <a:t>潮流</a:t>
            </a:r>
            <a:r>
              <a:rPr lang="zh-CN" altLang="zh-CN" sz="2000" dirty="0" smtClean="0">
                <a:solidFill>
                  <a:prstClr val="black"/>
                </a:solidFill>
                <a:latin typeface="等线" panose="02010600030101010101" pitchFamily="2" charset="-122"/>
                <a:ea typeface="等线" panose="02010600030101010101" pitchFamily="2" charset="-122"/>
              </a:rPr>
              <a:t>。</a:t>
            </a:r>
            <a:endParaRPr lang="en-US" altLang="zh-CN" sz="2000" dirty="0" smtClean="0">
              <a:solidFill>
                <a:prstClr val="black"/>
              </a:solidFill>
              <a:latin typeface="等线" panose="02010600030101010101" pitchFamily="2" charset="-122"/>
              <a:ea typeface="等线" panose="02010600030101010101" pitchFamily="2" charset="-122"/>
            </a:endParaRPr>
          </a:p>
          <a:p>
            <a:pPr>
              <a:lnSpc>
                <a:spcPct val="150000"/>
              </a:lnSpc>
            </a:pPr>
            <a:r>
              <a:rPr lang="zh-CN" altLang="en-US" sz="2000" dirty="0" smtClean="0">
                <a:solidFill>
                  <a:prstClr val="black"/>
                </a:solidFill>
                <a:latin typeface="等线" panose="02010600030101010101" pitchFamily="2" charset="-122"/>
                <a:ea typeface="等线" panose="02010600030101010101" pitchFamily="2" charset="-122"/>
              </a:rPr>
              <a:t>*</a:t>
            </a:r>
            <a:r>
              <a:rPr lang="zh-CN" altLang="zh-CN" sz="2000" dirty="0" smtClean="0">
                <a:solidFill>
                  <a:prstClr val="black"/>
                </a:solidFill>
                <a:latin typeface="等线" panose="02010600030101010101" pitchFamily="2" charset="-122"/>
                <a:ea typeface="等线" panose="02010600030101010101" pitchFamily="2" charset="-122"/>
              </a:rPr>
              <a:t>时代思潮：</a:t>
            </a:r>
            <a:r>
              <a:rPr lang="zh-CN" altLang="zh-CN" sz="2000" b="1" dirty="0">
                <a:solidFill>
                  <a:srgbClr val="FF0000"/>
                </a:solidFill>
              </a:rPr>
              <a:t>汉代经学</a:t>
            </a:r>
            <a:r>
              <a:rPr lang="zh-CN" altLang="zh-CN" sz="2000" dirty="0">
                <a:solidFill>
                  <a:srgbClr val="FF0000"/>
                </a:solidFill>
                <a:latin typeface="等线" panose="02010600030101010101" pitchFamily="2" charset="-122"/>
                <a:ea typeface="等线" panose="02010600030101010101" pitchFamily="2" charset="-122"/>
              </a:rPr>
              <a:t>、</a:t>
            </a:r>
            <a:r>
              <a:rPr lang="zh-CN" altLang="zh-CN" sz="2000" b="1" dirty="0">
                <a:solidFill>
                  <a:srgbClr val="FF0000"/>
                </a:solidFill>
              </a:rPr>
              <a:t>隋唐佛学</a:t>
            </a:r>
            <a:r>
              <a:rPr lang="zh-CN" altLang="zh-CN" sz="2000" dirty="0">
                <a:solidFill>
                  <a:srgbClr val="FF0000"/>
                </a:solidFill>
                <a:latin typeface="等线" panose="02010600030101010101" pitchFamily="2" charset="-122"/>
                <a:ea typeface="等线" panose="02010600030101010101" pitchFamily="2" charset="-122"/>
              </a:rPr>
              <a:t>、</a:t>
            </a:r>
            <a:r>
              <a:rPr lang="zh-CN" altLang="zh-CN" sz="2000" b="1" dirty="0">
                <a:solidFill>
                  <a:srgbClr val="FF0000"/>
                </a:solidFill>
              </a:rPr>
              <a:t>宋明理学</a:t>
            </a:r>
            <a:r>
              <a:rPr lang="zh-CN" altLang="zh-CN" sz="2000" dirty="0">
                <a:solidFill>
                  <a:srgbClr val="FF0000"/>
                </a:solidFill>
                <a:latin typeface="等线" panose="02010600030101010101" pitchFamily="2" charset="-122"/>
                <a:ea typeface="等线" panose="02010600030101010101" pitchFamily="2" charset="-122"/>
              </a:rPr>
              <a:t>、</a:t>
            </a:r>
            <a:r>
              <a:rPr lang="zh-CN" altLang="zh-CN" sz="2000" b="1" dirty="0">
                <a:solidFill>
                  <a:srgbClr val="FF0000"/>
                </a:solidFill>
              </a:rPr>
              <a:t>清代考据学</a:t>
            </a:r>
            <a:r>
              <a:rPr lang="en-US" altLang="zh-CN" sz="2000" dirty="0" smtClean="0">
                <a:solidFill>
                  <a:prstClr val="black"/>
                </a:solidFill>
                <a:latin typeface="等线" panose="02010600030101010101" pitchFamily="2" charset="-122"/>
                <a:ea typeface="等线" panose="02010600030101010101" pitchFamily="2" charset="-122"/>
              </a:rPr>
              <a:t>——</a:t>
            </a:r>
            <a:r>
              <a:rPr lang="zh-CN" altLang="en-US" sz="2000" dirty="0" smtClean="0">
                <a:solidFill>
                  <a:prstClr val="black"/>
                </a:solidFill>
                <a:latin typeface="等线" panose="02010600030101010101" pitchFamily="2" charset="-122"/>
                <a:ea typeface="等线" panose="02010600030101010101" pitchFamily="2" charset="-122"/>
              </a:rPr>
              <a:t>（梁启超）</a:t>
            </a:r>
            <a:endParaRPr lang="zh-CN" altLang="zh-CN" sz="2000" dirty="0">
              <a:solidFill>
                <a:prstClr val="black"/>
              </a:solidFill>
              <a:latin typeface="等线" panose="02010600030101010101" pitchFamily="2" charset="-122"/>
              <a:ea typeface="等线" panose="02010600030101010101" pitchFamily="2" charset="-122"/>
            </a:endParaRPr>
          </a:p>
        </p:txBody>
      </p:sp>
      <p:pic>
        <p:nvPicPr>
          <p:cNvPr id="31" name="图片 30"/>
          <p:cNvPicPr>
            <a:picLocks noChangeAspect="1"/>
          </p:cNvPicPr>
          <p:nvPr/>
        </p:nvPicPr>
        <p:blipFill>
          <a:blip r:embed="rId3"/>
          <a:stretch>
            <a:fillRect/>
          </a:stretch>
        </p:blipFill>
        <p:spPr>
          <a:xfrm>
            <a:off x="987829" y="4897689"/>
            <a:ext cx="1077346" cy="1103623"/>
          </a:xfrm>
          <a:prstGeom prst="rect">
            <a:avLst/>
          </a:prstGeom>
        </p:spPr>
      </p:pic>
      <p:sp>
        <p:nvSpPr>
          <p:cNvPr id="5" name="矩形 4"/>
          <p:cNvSpPr/>
          <p:nvPr/>
        </p:nvSpPr>
        <p:spPr>
          <a:xfrm>
            <a:off x="2386136" y="4897777"/>
            <a:ext cx="8972204" cy="1106805"/>
          </a:xfrm>
          <a:prstGeom prst="rect">
            <a:avLst/>
          </a:prstGeom>
        </p:spPr>
        <p:txBody>
          <a:bodyPr wrap="square">
            <a:spAutoFit/>
          </a:bodyPr>
          <a:p>
            <a:pPr lvl="0">
              <a:lnSpc>
                <a:spcPct val="150000"/>
              </a:lnSpc>
            </a:pPr>
            <a:r>
              <a:rPr lang="en-US" altLang="zh-CN" sz="2400" dirty="0">
                <a:latin typeface="+mj-ea"/>
                <a:ea typeface="+mj-ea"/>
              </a:rPr>
              <a:t> </a:t>
            </a:r>
            <a:r>
              <a:rPr lang="zh-CN" altLang="zh-CN" sz="2400" dirty="0">
                <a:latin typeface="+mj-ea"/>
                <a:ea typeface="+mj-ea"/>
              </a:rPr>
              <a:t>文化政策</a:t>
            </a:r>
            <a:r>
              <a:rPr lang="zh-CN" altLang="zh-CN" sz="2000" dirty="0" smtClean="0">
                <a:solidFill>
                  <a:prstClr val="black"/>
                </a:solidFill>
                <a:latin typeface="等线" panose="02010600030101010101" pitchFamily="2" charset="-122"/>
                <a:ea typeface="等线" panose="02010600030101010101" pitchFamily="2" charset="-122"/>
              </a:rPr>
              <a:t>：</a:t>
            </a:r>
            <a:r>
              <a:rPr lang="zh-CN" altLang="zh-CN" sz="2000" b="1" u="sng" dirty="0" smtClean="0">
                <a:solidFill>
                  <a:srgbClr val="4472C4"/>
                </a:solidFill>
                <a:latin typeface="等线" panose="02010600030101010101" pitchFamily="2" charset="-122"/>
                <a:ea typeface="等线" panose="02010600030101010101" pitchFamily="2" charset="-122"/>
              </a:rPr>
              <a:t>行政</a:t>
            </a:r>
            <a:r>
              <a:rPr lang="zh-CN" altLang="zh-CN" sz="2000" b="1" u="sng" dirty="0">
                <a:solidFill>
                  <a:srgbClr val="4472C4"/>
                </a:solidFill>
                <a:latin typeface="等线" panose="02010600030101010101" pitchFamily="2" charset="-122"/>
                <a:ea typeface="等线" panose="02010600030101010101" pitchFamily="2" charset="-122"/>
              </a:rPr>
              <a:t>机构</a:t>
            </a:r>
            <a:r>
              <a:rPr lang="zh-CN" altLang="zh-CN" sz="2000" dirty="0">
                <a:solidFill>
                  <a:prstClr val="black"/>
                </a:solidFill>
                <a:latin typeface="等线" panose="02010600030101010101" pitchFamily="2" charset="-122"/>
                <a:ea typeface="等线" panose="02010600030101010101" pitchFamily="2" charset="-122"/>
              </a:rPr>
              <a:t>对文化领域的问题所颁布的相关</a:t>
            </a:r>
            <a:r>
              <a:rPr lang="zh-CN" altLang="zh-CN" sz="2000" b="1" u="sng" dirty="0">
                <a:solidFill>
                  <a:srgbClr val="4472C4"/>
                </a:solidFill>
                <a:latin typeface="等线" panose="02010600030101010101" pitchFamily="2" charset="-122"/>
                <a:ea typeface="等线" panose="02010600030101010101" pitchFamily="2" charset="-122"/>
              </a:rPr>
              <a:t>规定</a:t>
            </a:r>
            <a:r>
              <a:rPr lang="zh-CN" altLang="zh-CN" sz="2000" dirty="0">
                <a:solidFill>
                  <a:prstClr val="black"/>
                </a:solidFill>
                <a:latin typeface="等线" panose="02010600030101010101" pitchFamily="2" charset="-122"/>
                <a:ea typeface="等线" panose="02010600030101010101" pitchFamily="2" charset="-122"/>
              </a:rPr>
              <a:t>和对策</a:t>
            </a:r>
            <a:r>
              <a:rPr lang="zh-CN" altLang="zh-CN" sz="2000" b="1" u="sng" dirty="0">
                <a:solidFill>
                  <a:srgbClr val="4472C4"/>
                </a:solidFill>
                <a:latin typeface="等线" panose="02010600030101010101" pitchFamily="2" charset="-122"/>
                <a:ea typeface="等线" panose="02010600030101010101" pitchFamily="2" charset="-122"/>
              </a:rPr>
              <a:t>原则</a:t>
            </a:r>
            <a:r>
              <a:rPr lang="zh-CN" altLang="zh-CN" sz="2000" dirty="0" smtClean="0">
                <a:solidFill>
                  <a:prstClr val="black"/>
                </a:solidFill>
                <a:latin typeface="等线" panose="02010600030101010101" pitchFamily="2" charset="-122"/>
                <a:ea typeface="等线" panose="02010600030101010101" pitchFamily="2" charset="-122"/>
              </a:rPr>
              <a:t>。</a:t>
            </a:r>
            <a:endParaRPr lang="zh-CN" altLang="zh-CN" sz="2000" dirty="0" smtClean="0">
              <a:solidFill>
                <a:prstClr val="black"/>
              </a:solidFill>
              <a:latin typeface="等线" panose="02010600030101010101" pitchFamily="2" charset="-122"/>
              <a:ea typeface="等线" panose="02010600030101010101" pitchFamily="2" charset="-122"/>
            </a:endParaRPr>
          </a:p>
          <a:p>
            <a:pPr lvl="0">
              <a:lnSpc>
                <a:spcPct val="150000"/>
              </a:lnSpc>
            </a:pPr>
            <a:r>
              <a:rPr lang="zh-CN" altLang="en-US" sz="2000" dirty="0" smtClean="0">
                <a:solidFill>
                  <a:prstClr val="black"/>
                </a:solidFill>
                <a:latin typeface="等线" panose="02010600030101010101" pitchFamily="2" charset="-122"/>
                <a:ea typeface="等线" panose="02010600030101010101" pitchFamily="2" charset="-122"/>
              </a:rPr>
              <a:t>包括</a:t>
            </a:r>
            <a:r>
              <a:rPr lang="zh-CN" altLang="en-US" sz="2000" b="1" dirty="0" smtClean="0">
                <a:solidFill>
                  <a:srgbClr val="FF0000"/>
                </a:solidFill>
                <a:latin typeface="等线" panose="02010600030101010101" pitchFamily="2" charset="-122"/>
                <a:ea typeface="等线" panose="02010600030101010101" pitchFamily="2" charset="-122"/>
              </a:rPr>
              <a:t>民族政策、文艺政策、宗教政策、语言文字</a:t>
            </a:r>
            <a:r>
              <a:rPr lang="zh-CN" altLang="en-US" sz="2000" dirty="0" smtClean="0">
                <a:solidFill>
                  <a:prstClr val="black"/>
                </a:solidFill>
                <a:latin typeface="等线" panose="02010600030101010101" pitchFamily="2" charset="-122"/>
                <a:ea typeface="等线" panose="02010600030101010101" pitchFamily="2" charset="-122"/>
              </a:rPr>
              <a:t>政策等</a:t>
            </a:r>
            <a:r>
              <a:rPr lang="zh-CN" altLang="en-US" sz="2000" dirty="0" smtClean="0">
                <a:solidFill>
                  <a:schemeClr val="accent5"/>
                </a:solidFill>
              </a:rPr>
              <a:t>★</a:t>
            </a:r>
            <a:r>
              <a:rPr lang="zh-CN" altLang="en-US" sz="2000" dirty="0">
                <a:solidFill>
                  <a:schemeClr val="accent5"/>
                </a:solidFill>
              </a:rPr>
              <a:t>★</a:t>
            </a:r>
            <a:r>
              <a:rPr lang="zh-CN" altLang="zh-CN" sz="2000" dirty="0" smtClean="0">
                <a:solidFill>
                  <a:prstClr val="black"/>
                </a:solidFill>
                <a:latin typeface="等线" panose="02010600030101010101" pitchFamily="2" charset="-122"/>
                <a:ea typeface="等线" panose="02010600030101010101" pitchFamily="2" charset="-122"/>
              </a:rPr>
              <a:t>（</a:t>
            </a:r>
            <a:r>
              <a:rPr lang="en-US" altLang="zh-CN" sz="2000" dirty="0" smtClean="0">
                <a:solidFill>
                  <a:prstClr val="black"/>
                </a:solidFill>
                <a:latin typeface="等线" panose="02010600030101010101" pitchFamily="2" charset="-122"/>
                <a:ea typeface="等线" panose="02010600030101010101" pitchFamily="2" charset="-122"/>
              </a:rPr>
              <a:t>1604</a:t>
            </a:r>
            <a:r>
              <a:rPr lang="zh-CN" altLang="en-US" sz="2000" dirty="0" smtClean="0">
                <a:solidFill>
                  <a:prstClr val="black"/>
                </a:solidFill>
                <a:latin typeface="等线" panose="02010600030101010101" pitchFamily="2" charset="-122"/>
                <a:ea typeface="等线" panose="02010600030101010101" pitchFamily="2" charset="-122"/>
              </a:rPr>
              <a:t>多、</a:t>
            </a:r>
            <a:r>
              <a:rPr lang="en-US" altLang="zh-CN" sz="2000" dirty="0" smtClean="0">
                <a:solidFill>
                  <a:prstClr val="black"/>
                </a:solidFill>
                <a:latin typeface="等线" panose="02010600030101010101" pitchFamily="2" charset="-122"/>
                <a:ea typeface="等线" panose="02010600030101010101" pitchFamily="2" charset="-122"/>
              </a:rPr>
              <a:t>1010</a:t>
            </a:r>
            <a:r>
              <a:rPr lang="zh-CN" altLang="zh-CN" sz="2000" dirty="0">
                <a:solidFill>
                  <a:prstClr val="black"/>
                </a:solidFill>
                <a:latin typeface="等线" panose="02010600030101010101" pitchFamily="2" charset="-122"/>
                <a:ea typeface="等线" panose="02010600030101010101" pitchFamily="2" charset="-122"/>
              </a:rPr>
              <a:t>名）</a:t>
            </a:r>
            <a:endParaRPr lang="zh-CN" altLang="en-US" sz="2000" dirty="0">
              <a:solidFill>
                <a:prstClr val="black"/>
              </a:solidFill>
              <a:latin typeface="等线" panose="02010600030101010101" pitchFamily="2" charset="-122"/>
              <a:ea typeface="等线" panose="02010600030101010101" pitchFamily="2" charset="-122"/>
            </a:endParaRPr>
          </a:p>
        </p:txBody>
      </p:sp>
      <p:sp>
        <p:nvSpPr>
          <p:cNvPr id="11" name="圆角矩形 10"/>
          <p:cNvSpPr/>
          <p:nvPr/>
        </p:nvSpPr>
        <p:spPr>
          <a:xfrm>
            <a:off x="11352414" y="5107604"/>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latin typeface="+mj-ea"/>
                <a:ea typeface="+mj-ea"/>
              </a:rPr>
              <a:t>名</a:t>
            </a:r>
            <a:endParaRPr lang="zh-CN" altLang="en-US" sz="2000" dirty="0">
              <a:latin typeface="+mj-ea"/>
              <a:ea typeface="+mj-ea"/>
            </a:endParaRPr>
          </a:p>
        </p:txBody>
      </p:sp>
      <p:sp>
        <p:nvSpPr>
          <p:cNvPr id="7" name="圆角矩形 6"/>
          <p:cNvSpPr/>
          <p:nvPr/>
        </p:nvSpPr>
        <p:spPr>
          <a:xfrm>
            <a:off x="11353799" y="5535633"/>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latin typeface="+mj-ea"/>
                <a:ea typeface="+mj-ea"/>
              </a:rPr>
              <a:t>选</a:t>
            </a:r>
            <a:endParaRPr lang="zh-CN" altLang="en-US" sz="2000" dirty="0">
              <a:latin typeface="+mj-ea"/>
              <a:ea typeface="+mj-ea"/>
            </a:endParaRPr>
          </a:p>
        </p:txBody>
      </p:sp>
      <p:sp>
        <p:nvSpPr>
          <p:cNvPr id="14" name="圆角矩形 13"/>
          <p:cNvSpPr/>
          <p:nvPr/>
        </p:nvSpPr>
        <p:spPr>
          <a:xfrm>
            <a:off x="11352413" y="4186879"/>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latin typeface="+mj-ea"/>
                <a:ea typeface="+mj-ea"/>
              </a:rPr>
              <a:t>选</a:t>
            </a:r>
            <a:endParaRPr lang="zh-CN" altLang="en-US" sz="2000" dirty="0">
              <a:latin typeface="+mj-ea"/>
              <a:ea typeface="+mj-e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010117"/>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sp>
        <p:nvSpPr>
          <p:cNvPr id="7" name="圆角矩形 6"/>
          <p:cNvSpPr/>
          <p:nvPr/>
        </p:nvSpPr>
        <p:spPr>
          <a:xfrm>
            <a:off x="966470" y="1626235"/>
            <a:ext cx="1574800" cy="55753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sz="2400" b="1">
                <a:latin typeface="+mj-ea"/>
                <a:ea typeface="+mj-ea"/>
              </a:rPr>
              <a:t>概念汇总</a:t>
            </a:r>
            <a:endParaRPr lang="zh-CN" altLang="en-US" sz="2400" b="1">
              <a:latin typeface="+mj-ea"/>
              <a:ea typeface="+mj-ea"/>
            </a:endParaRPr>
          </a:p>
        </p:txBody>
      </p:sp>
      <p:sp>
        <p:nvSpPr>
          <p:cNvPr id="8" name="内容占位符 2"/>
          <p:cNvSpPr>
            <a:spLocks noGrp="1"/>
          </p:cNvSpPr>
          <p:nvPr/>
        </p:nvSpPr>
        <p:spPr>
          <a:xfrm>
            <a:off x="838200" y="2277110"/>
            <a:ext cx="10515600" cy="390017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b="1" dirty="0" smtClean="0">
                <a:latin typeface="+mj-ea"/>
                <a:ea typeface="+mj-ea"/>
              </a:rPr>
              <a:t>文化产品：</a:t>
            </a:r>
            <a:r>
              <a:rPr lang="zh-CN" altLang="en-US" dirty="0" smtClean="0"/>
              <a:t>人类创造的可见成品</a:t>
            </a:r>
            <a:endParaRPr lang="zh-CN" altLang="en-US" dirty="0" smtClean="0"/>
          </a:p>
          <a:p>
            <a:r>
              <a:rPr lang="zh-CN" altLang="en-US" b="1" dirty="0" smtClean="0">
                <a:latin typeface="+mj-ea"/>
                <a:ea typeface="+mj-ea"/>
              </a:rPr>
              <a:t>文化内涵：</a:t>
            </a:r>
            <a:r>
              <a:rPr lang="zh-CN" altLang="en-US" dirty="0" smtClean="0"/>
              <a:t>不属于狭义文化的事物中的人文特性</a:t>
            </a:r>
            <a:endParaRPr lang="zh-CN" altLang="en-US" dirty="0" smtClean="0"/>
          </a:p>
          <a:p>
            <a:r>
              <a:rPr lang="zh-CN" altLang="en-US" b="1" dirty="0" smtClean="0">
                <a:latin typeface="+mj-ea"/>
                <a:ea typeface="+mj-ea"/>
              </a:rPr>
              <a:t>文化现象：</a:t>
            </a:r>
            <a:r>
              <a:rPr lang="zh-CN" altLang="en-US" dirty="0" smtClean="0"/>
              <a:t>可观察的外部状态和联系</a:t>
            </a:r>
            <a:endParaRPr lang="zh-CN" altLang="en-US" dirty="0" smtClean="0"/>
          </a:p>
          <a:p>
            <a:r>
              <a:rPr lang="zh-CN" altLang="en-US" b="1" dirty="0" smtClean="0">
                <a:latin typeface="+mj-ea"/>
                <a:ea typeface="+mj-ea"/>
              </a:rPr>
              <a:t>文化事象：</a:t>
            </a:r>
            <a:r>
              <a:rPr lang="zh-CN" altLang="en-US" dirty="0" smtClean="0"/>
              <a:t>反复出现的有规律性的典型的有标志作用的现象</a:t>
            </a:r>
            <a:endParaRPr lang="zh-CN" altLang="en-US" dirty="0" smtClean="0"/>
          </a:p>
          <a:p>
            <a:r>
              <a:rPr lang="zh-CN" altLang="en-US" b="1" dirty="0" smtClean="0">
                <a:latin typeface="+mj-ea"/>
                <a:ea typeface="+mj-ea"/>
              </a:rPr>
              <a:t>文化观念：</a:t>
            </a:r>
            <a:r>
              <a:rPr lang="zh-CN" altLang="en-US" dirty="0" smtClean="0"/>
              <a:t>人对某一文化的态度与看法</a:t>
            </a:r>
            <a:endParaRPr lang="zh-CN" altLang="en-US" dirty="0" smtClean="0"/>
          </a:p>
          <a:p>
            <a:r>
              <a:rPr lang="zh-CN" altLang="en-US" b="1" dirty="0" smtClean="0">
                <a:latin typeface="+mj-ea"/>
                <a:ea typeface="+mj-ea"/>
              </a:rPr>
              <a:t>文化思潮：</a:t>
            </a:r>
            <a:r>
              <a:rPr lang="zh-CN" altLang="en-US" dirty="0" smtClean="0"/>
              <a:t>对社会产生影响，形成思想潮流的文化观念</a:t>
            </a:r>
            <a:endParaRPr lang="zh-CN" altLang="en-US" dirty="0" smtClean="0"/>
          </a:p>
          <a:p>
            <a:r>
              <a:rPr lang="zh-CN" altLang="en-US" b="1" dirty="0" smtClean="0">
                <a:latin typeface="+mj-ea"/>
                <a:ea typeface="+mj-ea"/>
              </a:rPr>
              <a:t>文化政策：</a:t>
            </a:r>
            <a:r>
              <a:rPr lang="zh-CN" altLang="en-US" dirty="0" smtClean="0"/>
              <a:t>文化领域的规定对策</a:t>
            </a:r>
            <a:endParaRPr lang="zh-CN" altLang="en-US"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人们</a:t>
            </a:r>
            <a:r>
              <a:rPr lang="zh-CN" altLang="en-US" dirty="0"/>
              <a:t>平常所说的“筷子文化”、“扇子文化”等等，指的是所称是物的</a:t>
            </a:r>
            <a:r>
              <a:rPr lang="en-US" altLang="zh-CN" dirty="0"/>
              <a:t>()</a:t>
            </a:r>
            <a:endParaRPr lang="en-US" altLang="zh-CN" dirty="0"/>
          </a:p>
          <a:p>
            <a:r>
              <a:rPr lang="en-US" altLang="zh-CN" dirty="0"/>
              <a:t>A</a:t>
            </a:r>
            <a:r>
              <a:rPr lang="en-US" altLang="zh-CN" dirty="0" smtClean="0"/>
              <a:t>.</a:t>
            </a:r>
            <a:r>
              <a:rPr lang="zh-CN" altLang="en-US" dirty="0" smtClean="0"/>
              <a:t>文化</a:t>
            </a:r>
            <a:r>
              <a:rPr lang="zh-CN" altLang="en-US" dirty="0"/>
              <a:t>产品</a:t>
            </a:r>
            <a:endParaRPr lang="zh-CN" altLang="en-US" dirty="0"/>
          </a:p>
          <a:p>
            <a:r>
              <a:rPr lang="en-US" altLang="zh-CN" dirty="0"/>
              <a:t>B</a:t>
            </a:r>
            <a:r>
              <a:rPr lang="en-US" altLang="zh-CN" dirty="0" smtClean="0"/>
              <a:t>.</a:t>
            </a:r>
            <a:r>
              <a:rPr lang="zh-CN" altLang="en-US" dirty="0" smtClean="0"/>
              <a:t>文化</a:t>
            </a:r>
            <a:r>
              <a:rPr lang="zh-CN" altLang="en-US" dirty="0"/>
              <a:t>内涵</a:t>
            </a:r>
            <a:endParaRPr lang="zh-CN" altLang="en-US" dirty="0"/>
          </a:p>
          <a:p>
            <a:r>
              <a:rPr lang="en-US" altLang="zh-CN" dirty="0"/>
              <a:t>C</a:t>
            </a:r>
            <a:r>
              <a:rPr lang="en-US" altLang="zh-CN" dirty="0" smtClean="0"/>
              <a:t>.</a:t>
            </a:r>
            <a:r>
              <a:rPr lang="zh-CN" altLang="en-US" dirty="0" smtClean="0"/>
              <a:t>文化</a:t>
            </a:r>
            <a:r>
              <a:rPr lang="zh-CN" altLang="en-US" dirty="0"/>
              <a:t>现象</a:t>
            </a:r>
            <a:endParaRPr lang="zh-CN" altLang="en-US" dirty="0"/>
          </a:p>
          <a:p>
            <a:r>
              <a:rPr lang="en-US" altLang="zh-CN" dirty="0"/>
              <a:t>D</a:t>
            </a:r>
            <a:r>
              <a:rPr lang="en-US" altLang="zh-CN" dirty="0" smtClean="0"/>
              <a:t>.</a:t>
            </a:r>
            <a:r>
              <a:rPr lang="zh-CN" altLang="en-US" dirty="0" smtClean="0"/>
              <a:t>文化</a:t>
            </a:r>
            <a:r>
              <a:rPr lang="zh-CN" altLang="en-US" dirty="0"/>
              <a:t>事象</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人们</a:t>
            </a:r>
            <a:r>
              <a:rPr lang="zh-CN" altLang="en-US" dirty="0"/>
              <a:t>平常所说的“筷子文化”、“扇子文化”等等，指的是所称是物的</a:t>
            </a:r>
            <a:r>
              <a:rPr lang="en-US" altLang="zh-CN" dirty="0" smtClean="0"/>
              <a:t>(</a:t>
            </a:r>
            <a:r>
              <a:rPr lang="zh-CN" altLang="en-US" dirty="0" smtClean="0"/>
              <a:t> </a:t>
            </a:r>
            <a:r>
              <a:rPr lang="en-US" altLang="zh-CN" dirty="0" smtClean="0"/>
              <a:t>B )</a:t>
            </a:r>
            <a:endParaRPr lang="en-US" altLang="zh-CN" dirty="0"/>
          </a:p>
          <a:p>
            <a:r>
              <a:rPr lang="en-US" altLang="zh-CN" dirty="0"/>
              <a:t>A</a:t>
            </a:r>
            <a:r>
              <a:rPr lang="en-US" altLang="zh-CN" dirty="0" smtClean="0"/>
              <a:t>.</a:t>
            </a:r>
            <a:r>
              <a:rPr lang="zh-CN" altLang="en-US" dirty="0" smtClean="0"/>
              <a:t>文化</a:t>
            </a:r>
            <a:r>
              <a:rPr lang="zh-CN" altLang="en-US" dirty="0"/>
              <a:t>产品</a:t>
            </a:r>
            <a:endParaRPr lang="zh-CN" altLang="en-US" dirty="0"/>
          </a:p>
          <a:p>
            <a:r>
              <a:rPr lang="en-US" altLang="zh-CN" b="1" dirty="0">
                <a:solidFill>
                  <a:srgbClr val="FF0000"/>
                </a:solidFill>
              </a:rPr>
              <a:t>B</a:t>
            </a:r>
            <a:r>
              <a:rPr lang="en-US" altLang="zh-CN" b="1" dirty="0" smtClean="0">
                <a:solidFill>
                  <a:srgbClr val="FF0000"/>
                </a:solidFill>
              </a:rPr>
              <a:t>.</a:t>
            </a:r>
            <a:r>
              <a:rPr lang="zh-CN" altLang="en-US" b="1" dirty="0" smtClean="0">
                <a:solidFill>
                  <a:srgbClr val="FF0000"/>
                </a:solidFill>
              </a:rPr>
              <a:t>文化</a:t>
            </a:r>
            <a:r>
              <a:rPr lang="zh-CN" altLang="en-US" b="1" dirty="0">
                <a:solidFill>
                  <a:srgbClr val="FF0000"/>
                </a:solidFill>
              </a:rPr>
              <a:t>内涵</a:t>
            </a:r>
            <a:endParaRPr lang="zh-CN" altLang="en-US" dirty="0"/>
          </a:p>
          <a:p>
            <a:r>
              <a:rPr lang="en-US" altLang="zh-CN" dirty="0"/>
              <a:t>C</a:t>
            </a:r>
            <a:r>
              <a:rPr lang="en-US" altLang="zh-CN" dirty="0" smtClean="0"/>
              <a:t>.</a:t>
            </a:r>
            <a:r>
              <a:rPr lang="zh-CN" altLang="en-US" dirty="0" smtClean="0"/>
              <a:t>文化</a:t>
            </a:r>
            <a:r>
              <a:rPr lang="zh-CN" altLang="en-US" dirty="0"/>
              <a:t>现象</a:t>
            </a:r>
            <a:endParaRPr lang="zh-CN" altLang="en-US" dirty="0"/>
          </a:p>
          <a:p>
            <a:r>
              <a:rPr lang="en-US" altLang="zh-CN" dirty="0"/>
              <a:t>D</a:t>
            </a:r>
            <a:r>
              <a:rPr lang="en-US" altLang="zh-CN" dirty="0" smtClean="0"/>
              <a:t>.</a:t>
            </a:r>
            <a:r>
              <a:rPr lang="zh-CN" altLang="en-US" dirty="0" smtClean="0"/>
              <a:t>文化</a:t>
            </a:r>
            <a:r>
              <a:rPr lang="zh-CN" altLang="en-US" dirty="0"/>
              <a:t>事象</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3" name="文本框 2"/>
          <p:cNvSpPr txBox="1"/>
          <p:nvPr/>
        </p:nvSpPr>
        <p:spPr>
          <a:xfrm>
            <a:off x="6159306" y="1403119"/>
            <a:ext cx="4904509" cy="3938270"/>
          </a:xfrm>
          <a:prstGeom prst="rect">
            <a:avLst/>
          </a:prstGeom>
          <a:noFill/>
        </p:spPr>
        <p:txBody>
          <a:bodyPr wrap="square" rtlCol="0">
            <a:spAutoFit/>
          </a:bodyPr>
          <a:lstStyle/>
          <a:p>
            <a:pPr>
              <a:lnSpc>
                <a:spcPct val="250000"/>
              </a:lnSpc>
            </a:pPr>
            <a:r>
              <a:rPr lang="zh-CN" altLang="en-US" sz="2800" dirty="0" smtClean="0">
                <a:latin typeface="方正清刻本悦宋简体" panose="02000000000000000000" pitchFamily="2" charset="-122"/>
                <a:ea typeface="方正清刻本悦宋简体" panose="02000000000000000000" pitchFamily="2" charset="-122"/>
              </a:rPr>
              <a:t>绪论的重要性</a:t>
            </a:r>
            <a:endParaRPr lang="en-US" altLang="zh-CN" sz="2800" dirty="0" smtClean="0">
              <a:latin typeface="方正清刻本悦宋简体" panose="02000000000000000000" pitchFamily="2" charset="-122"/>
              <a:ea typeface="方正清刻本悦宋简体" panose="02000000000000000000" pitchFamily="2" charset="-122"/>
            </a:endParaRPr>
          </a:p>
          <a:p>
            <a:pPr>
              <a:lnSpc>
                <a:spcPct val="250000"/>
              </a:lnSpc>
            </a:pPr>
            <a:r>
              <a:rPr lang="zh-CN" altLang="en-US" sz="2400" dirty="0" smtClean="0">
                <a:latin typeface="等线" panose="02010600030101010101" pitchFamily="2" charset="-122"/>
                <a:ea typeface="等线" panose="02010600030101010101" pitchFamily="2" charset="-122"/>
              </a:rPr>
              <a:t>警戒</a:t>
            </a:r>
            <a:r>
              <a:rPr lang="zh-CN" altLang="en-US" sz="2400" dirty="0">
                <a:latin typeface="等线" panose="02010600030101010101" pitchFamily="2" charset="-122"/>
                <a:ea typeface="等线" panose="02010600030101010101" pitchFamily="2" charset="-122"/>
              </a:rPr>
              <a:t>级别：</a:t>
            </a:r>
            <a:r>
              <a:rPr lang="zh-CN" altLang="en-US" sz="2400" dirty="0" smtClean="0">
                <a:solidFill>
                  <a:schemeClr val="accent5"/>
                </a:solidFill>
                <a:latin typeface="等线" panose="02010600030101010101" pitchFamily="2" charset="-122"/>
                <a:ea typeface="等线" panose="02010600030101010101" pitchFamily="2" charset="-122"/>
              </a:rPr>
              <a:t>★</a:t>
            </a:r>
            <a:endParaRPr lang="en-US" altLang="zh-CN" sz="2400" dirty="0" smtClean="0">
              <a:solidFill>
                <a:schemeClr val="accent5"/>
              </a:solidFill>
              <a:latin typeface="等线" panose="02010600030101010101" pitchFamily="2" charset="-122"/>
              <a:ea typeface="等线" panose="02010600030101010101" pitchFamily="2" charset="-122"/>
            </a:endParaRPr>
          </a:p>
          <a:p>
            <a:pPr>
              <a:lnSpc>
                <a:spcPct val="250000"/>
              </a:lnSpc>
            </a:pPr>
            <a:r>
              <a:rPr lang="zh-CN" altLang="en-US" sz="2400" dirty="0" smtClean="0">
                <a:latin typeface="等线" panose="02010600030101010101" pitchFamily="2" charset="-122"/>
                <a:ea typeface="等线" panose="02010600030101010101" pitchFamily="2" charset="-122"/>
              </a:rPr>
              <a:t>分值占比：</a:t>
            </a:r>
            <a:r>
              <a:rPr lang="en-US" altLang="zh-CN" sz="2400" dirty="0" smtClean="0">
                <a:latin typeface="等线" panose="02010600030101010101" pitchFamily="2" charset="-122"/>
                <a:ea typeface="等线" panose="02010600030101010101" pitchFamily="2" charset="-122"/>
              </a:rPr>
              <a:t>10.00%</a:t>
            </a:r>
            <a:endParaRPr lang="en-US" altLang="zh-CN" sz="2400" dirty="0" smtClean="0">
              <a:latin typeface="等线" panose="02010600030101010101" pitchFamily="2" charset="-122"/>
              <a:ea typeface="等线" panose="02010600030101010101" pitchFamily="2" charset="-122"/>
            </a:endParaRPr>
          </a:p>
          <a:p>
            <a:pPr>
              <a:lnSpc>
                <a:spcPct val="250000"/>
              </a:lnSpc>
            </a:pPr>
            <a:r>
              <a:rPr lang="zh-CN" altLang="en-US" sz="2400" dirty="0" smtClean="0">
                <a:latin typeface="等线" panose="02010600030101010101" pitchFamily="2" charset="-122"/>
                <a:ea typeface="等线" panose="02010600030101010101" pitchFamily="2" charset="-122"/>
              </a:rPr>
              <a:t>次数占比：</a:t>
            </a:r>
            <a:r>
              <a:rPr altLang="zh-CN" sz="2400" dirty="0" smtClean="0">
                <a:latin typeface="等线" panose="02010600030101010101" pitchFamily="2" charset="-122"/>
                <a:ea typeface="等线" panose="02010600030101010101" pitchFamily="2" charset="-122"/>
              </a:rPr>
              <a:t>9.58%</a:t>
            </a:r>
            <a:endParaRPr altLang="zh-CN" sz="2400" dirty="0" smtClean="0">
              <a:latin typeface="等线" panose="02010600030101010101" pitchFamily="2" charset="-122"/>
              <a:ea typeface="等线" panose="02010600030101010101" pitchFamily="2" charset="-122"/>
            </a:endParaRPr>
          </a:p>
        </p:txBody>
      </p:sp>
      <p:grpSp>
        <p:nvGrpSpPr>
          <p:cNvPr id="5" name="组合 4"/>
          <p:cNvGrpSpPr/>
          <p:nvPr/>
        </p:nvGrpSpPr>
        <p:grpSpPr>
          <a:xfrm rot="2709558" flipV="1">
            <a:off x="1206040" y="1670816"/>
            <a:ext cx="3138918" cy="3138918"/>
            <a:chOff x="5052590" y="986565"/>
            <a:chExt cx="3558009" cy="3558009"/>
          </a:xfrm>
        </p:grpSpPr>
        <p:sp>
          <p:nvSpPr>
            <p:cNvPr id="6" name="矩形 5"/>
            <p:cNvSpPr/>
            <p:nvPr/>
          </p:nvSpPr>
          <p:spPr>
            <a:xfrm rot="5400000">
              <a:off x="5211594" y="1145569"/>
              <a:ext cx="3240000" cy="32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等线" panose="02010600030101010101" pitchFamily="2" charset="-122"/>
              </a:endParaRPr>
            </a:p>
          </p:txBody>
        </p:sp>
        <p:sp>
          <p:nvSpPr>
            <p:cNvPr id="7" name="矩形 6"/>
            <p:cNvSpPr/>
            <p:nvPr/>
          </p:nvSpPr>
          <p:spPr>
            <a:xfrm rot="5400000">
              <a:off x="5052590" y="986565"/>
              <a:ext cx="3558009" cy="355800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等线" panose="02010600030101010101" pitchFamily="2" charset="-122"/>
              </a:endParaRPr>
            </a:p>
          </p:txBody>
        </p:sp>
      </p:grpSp>
      <p:sp>
        <p:nvSpPr>
          <p:cNvPr id="8" name="文本框 7"/>
          <p:cNvSpPr txBox="1"/>
          <p:nvPr/>
        </p:nvSpPr>
        <p:spPr>
          <a:xfrm>
            <a:off x="2344612" y="2027488"/>
            <a:ext cx="861774" cy="2425575"/>
          </a:xfrm>
          <a:prstGeom prst="rect">
            <a:avLst/>
          </a:prstGeom>
          <a:noFill/>
        </p:spPr>
        <p:txBody>
          <a:bodyPr vert="eaVert" wrap="square" rtlCol="0">
            <a:spAutoFit/>
          </a:bodyPr>
          <a:lstStyle/>
          <a:p>
            <a:pPr algn="ctr"/>
            <a:r>
              <a:rPr lang="zh-CN" altLang="en-US" sz="4400" dirty="0" smtClean="0">
                <a:solidFill>
                  <a:schemeClr val="bg1"/>
                </a:solidFill>
                <a:latin typeface="+mj-ea"/>
                <a:ea typeface="+mj-ea"/>
              </a:rPr>
              <a:t>绪论</a:t>
            </a:r>
            <a:endParaRPr lang="zh-CN" altLang="en-US" sz="4400"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学界</a:t>
            </a:r>
            <a:r>
              <a:rPr lang="zh-CN" altLang="en-US" dirty="0"/>
              <a:t>把一些不属于狭义文化的事物中所具有的人文特性称为 </a:t>
            </a:r>
            <a:endParaRPr lang="zh-CN" altLang="en-US" dirty="0"/>
          </a:p>
          <a:p>
            <a:r>
              <a:rPr lang="en-US" altLang="zh-CN" dirty="0"/>
              <a:t>A</a:t>
            </a:r>
            <a:r>
              <a:rPr lang="en-US" altLang="zh-CN" dirty="0" smtClean="0"/>
              <a:t>.</a:t>
            </a:r>
            <a:r>
              <a:rPr lang="zh-CN" altLang="en-US" dirty="0" smtClean="0"/>
              <a:t>文化</a:t>
            </a:r>
            <a:r>
              <a:rPr lang="zh-CN" altLang="en-US" dirty="0"/>
              <a:t>内涵 </a:t>
            </a:r>
            <a:endParaRPr lang="zh-CN" altLang="en-US" dirty="0"/>
          </a:p>
          <a:p>
            <a:r>
              <a:rPr lang="en-US" altLang="zh-CN" dirty="0"/>
              <a:t>B</a:t>
            </a:r>
            <a:r>
              <a:rPr lang="en-US" altLang="zh-CN" dirty="0" smtClean="0"/>
              <a:t>.</a:t>
            </a:r>
            <a:r>
              <a:rPr lang="zh-CN" altLang="en-US" dirty="0" smtClean="0"/>
              <a:t>文化</a:t>
            </a:r>
            <a:r>
              <a:rPr lang="zh-CN" altLang="en-US" dirty="0"/>
              <a:t>现象</a:t>
            </a:r>
            <a:endParaRPr lang="zh-CN" altLang="en-US" dirty="0"/>
          </a:p>
          <a:p>
            <a:r>
              <a:rPr lang="en-US" altLang="zh-CN" dirty="0"/>
              <a:t>C</a:t>
            </a:r>
            <a:r>
              <a:rPr lang="en-US" altLang="zh-CN" dirty="0" smtClean="0"/>
              <a:t>.</a:t>
            </a:r>
            <a:r>
              <a:rPr lang="zh-CN" altLang="en-US" dirty="0" smtClean="0"/>
              <a:t>文化</a:t>
            </a:r>
            <a:r>
              <a:rPr lang="zh-CN" altLang="en-US" dirty="0"/>
              <a:t>事象 </a:t>
            </a:r>
            <a:endParaRPr lang="zh-CN" altLang="en-US" dirty="0"/>
          </a:p>
          <a:p>
            <a:r>
              <a:rPr lang="en-US" altLang="zh-CN" dirty="0"/>
              <a:t>D</a:t>
            </a:r>
            <a:r>
              <a:rPr lang="en-US" altLang="zh-CN" dirty="0" smtClean="0"/>
              <a:t>.</a:t>
            </a:r>
            <a:r>
              <a:rPr lang="zh-CN" altLang="en-US" dirty="0" smtClean="0"/>
              <a:t>文化</a:t>
            </a:r>
            <a:r>
              <a:rPr lang="zh-CN" altLang="en-US" dirty="0"/>
              <a:t>产品</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学界</a:t>
            </a:r>
            <a:r>
              <a:rPr lang="zh-CN" altLang="en-US" dirty="0"/>
              <a:t>把一些不属于狭义文化的事物中所具有的人文特性</a:t>
            </a:r>
            <a:r>
              <a:rPr lang="zh-CN" altLang="en-US" dirty="0" smtClean="0"/>
              <a:t>称为</a:t>
            </a:r>
            <a:r>
              <a:rPr lang="en-US" altLang="zh-CN" dirty="0" smtClean="0"/>
              <a:t>( A )</a:t>
            </a:r>
            <a:r>
              <a:rPr lang="zh-CN" altLang="en-US" dirty="0" smtClean="0"/>
              <a:t> </a:t>
            </a:r>
            <a:endParaRPr lang="zh-CN" altLang="en-US" dirty="0"/>
          </a:p>
          <a:p>
            <a:r>
              <a:rPr lang="en-US" altLang="zh-CN" b="1" dirty="0">
                <a:solidFill>
                  <a:srgbClr val="FF0000"/>
                </a:solidFill>
              </a:rPr>
              <a:t>A</a:t>
            </a:r>
            <a:r>
              <a:rPr lang="en-US" altLang="zh-CN" b="1" dirty="0" smtClean="0">
                <a:solidFill>
                  <a:srgbClr val="FF0000"/>
                </a:solidFill>
              </a:rPr>
              <a:t>.</a:t>
            </a:r>
            <a:r>
              <a:rPr lang="zh-CN" altLang="en-US" b="1" dirty="0" smtClean="0">
                <a:solidFill>
                  <a:srgbClr val="FF0000"/>
                </a:solidFill>
              </a:rPr>
              <a:t>文化</a:t>
            </a:r>
            <a:r>
              <a:rPr lang="zh-CN" altLang="en-US" b="1" dirty="0">
                <a:solidFill>
                  <a:srgbClr val="FF0000"/>
                </a:solidFill>
              </a:rPr>
              <a:t>内涵 </a:t>
            </a:r>
            <a:endParaRPr lang="zh-CN" altLang="en-US" dirty="0"/>
          </a:p>
          <a:p>
            <a:r>
              <a:rPr lang="en-US" altLang="zh-CN" dirty="0"/>
              <a:t>B</a:t>
            </a:r>
            <a:r>
              <a:rPr lang="en-US" altLang="zh-CN" dirty="0" smtClean="0"/>
              <a:t>.</a:t>
            </a:r>
            <a:r>
              <a:rPr lang="zh-CN" altLang="en-US" dirty="0" smtClean="0"/>
              <a:t>文化</a:t>
            </a:r>
            <a:r>
              <a:rPr lang="zh-CN" altLang="en-US" dirty="0"/>
              <a:t>现象</a:t>
            </a:r>
            <a:endParaRPr lang="zh-CN" altLang="en-US" dirty="0"/>
          </a:p>
          <a:p>
            <a:r>
              <a:rPr lang="en-US" altLang="zh-CN" dirty="0"/>
              <a:t>C</a:t>
            </a:r>
            <a:r>
              <a:rPr lang="en-US" altLang="zh-CN" dirty="0" smtClean="0"/>
              <a:t>.</a:t>
            </a:r>
            <a:r>
              <a:rPr lang="zh-CN" altLang="en-US" dirty="0" smtClean="0"/>
              <a:t>文化</a:t>
            </a:r>
            <a:r>
              <a:rPr lang="zh-CN" altLang="en-US" dirty="0"/>
              <a:t>事象 </a:t>
            </a:r>
            <a:endParaRPr lang="zh-CN" altLang="en-US" dirty="0"/>
          </a:p>
          <a:p>
            <a:r>
              <a:rPr lang="en-US" altLang="zh-CN" dirty="0"/>
              <a:t>D</a:t>
            </a:r>
            <a:r>
              <a:rPr lang="en-US" altLang="zh-CN" dirty="0" smtClean="0"/>
              <a:t>.</a:t>
            </a:r>
            <a:r>
              <a:rPr lang="zh-CN" altLang="en-US" dirty="0" smtClean="0"/>
              <a:t>文化</a:t>
            </a:r>
            <a:r>
              <a:rPr lang="zh-CN" altLang="en-US" dirty="0"/>
              <a:t>产品</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当</a:t>
            </a:r>
            <a:r>
              <a:rPr lang="zh-CN" altLang="en-US" dirty="0"/>
              <a:t>一种现象以同样的形式反复出现时， 其中就含有规律性， 成为某一历史时期， 某一国家</a:t>
            </a:r>
            <a:r>
              <a:rPr lang="en-US" altLang="zh-CN" dirty="0"/>
              <a:t>(</a:t>
            </a:r>
            <a:r>
              <a:rPr lang="zh-CN" altLang="en-US" dirty="0"/>
              <a:t>民族或地域</a:t>
            </a:r>
            <a:r>
              <a:rPr lang="en-US" altLang="zh-CN" dirty="0"/>
              <a:t>) </a:t>
            </a:r>
            <a:r>
              <a:rPr lang="zh-CN" altLang="en-US" dirty="0"/>
              <a:t>文化发展中带有典型和标志作用的事情， 这些现象成为</a:t>
            </a:r>
            <a:endParaRPr lang="zh-CN" altLang="en-US" dirty="0"/>
          </a:p>
          <a:p>
            <a:r>
              <a:rPr lang="zh-CN" altLang="en-US" dirty="0"/>
              <a:t>文化现象</a:t>
            </a:r>
            <a:endParaRPr lang="zh-CN" altLang="en-US" dirty="0"/>
          </a:p>
          <a:p>
            <a:r>
              <a:rPr lang="zh-CN" altLang="en-US" dirty="0"/>
              <a:t>文化内涵</a:t>
            </a:r>
            <a:endParaRPr lang="zh-CN" altLang="en-US" dirty="0"/>
          </a:p>
          <a:p>
            <a:r>
              <a:rPr lang="zh-CN" altLang="en-US" dirty="0"/>
              <a:t>文化事象</a:t>
            </a:r>
            <a:endParaRPr lang="zh-CN" altLang="en-US" dirty="0"/>
          </a:p>
          <a:p>
            <a:r>
              <a:rPr lang="zh-CN" altLang="en-US" dirty="0"/>
              <a:t>文化思潮</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当</a:t>
            </a:r>
            <a:r>
              <a:rPr lang="zh-CN" altLang="en-US" dirty="0"/>
              <a:t>一种现象以同样的形式反复出现时， 其中就含有规律性， 成为某一历史时期， 某一国家</a:t>
            </a:r>
            <a:r>
              <a:rPr lang="en-US" altLang="zh-CN" dirty="0"/>
              <a:t>(</a:t>
            </a:r>
            <a:r>
              <a:rPr lang="zh-CN" altLang="en-US" dirty="0"/>
              <a:t>民族或地域</a:t>
            </a:r>
            <a:r>
              <a:rPr lang="en-US" altLang="zh-CN" dirty="0"/>
              <a:t>) </a:t>
            </a:r>
            <a:r>
              <a:rPr lang="zh-CN" altLang="en-US" dirty="0"/>
              <a:t>文化发展中带有典型和标志作用的事情， 这些现象</a:t>
            </a:r>
            <a:r>
              <a:rPr lang="zh-CN" altLang="en-US" dirty="0" smtClean="0"/>
              <a:t>成为 </a:t>
            </a:r>
            <a:r>
              <a:rPr lang="en-US" altLang="zh-CN" dirty="0" smtClean="0"/>
              <a:t>( C</a:t>
            </a:r>
            <a:r>
              <a:rPr lang="zh-CN" altLang="en-US" dirty="0" smtClean="0"/>
              <a:t> </a:t>
            </a:r>
            <a:r>
              <a:rPr lang="en-US" altLang="zh-CN" dirty="0" smtClean="0"/>
              <a:t>)</a:t>
            </a:r>
            <a:endParaRPr lang="zh-CN" altLang="en-US" dirty="0"/>
          </a:p>
          <a:p>
            <a:r>
              <a:rPr lang="zh-CN" altLang="en-US" dirty="0"/>
              <a:t>文化现象</a:t>
            </a:r>
            <a:endParaRPr lang="zh-CN" altLang="en-US" dirty="0"/>
          </a:p>
          <a:p>
            <a:r>
              <a:rPr lang="zh-CN" altLang="en-US" dirty="0"/>
              <a:t>文化内涵</a:t>
            </a:r>
            <a:endParaRPr lang="zh-CN" altLang="en-US" dirty="0"/>
          </a:p>
          <a:p>
            <a:r>
              <a:rPr lang="zh-CN" altLang="en-US" b="1" dirty="0">
                <a:solidFill>
                  <a:srgbClr val="FF0000"/>
                </a:solidFill>
              </a:rPr>
              <a:t>文化事象</a:t>
            </a:r>
            <a:endParaRPr lang="zh-CN" altLang="en-US" dirty="0"/>
          </a:p>
          <a:p>
            <a:r>
              <a:rPr lang="zh-CN" altLang="en-US" dirty="0"/>
              <a:t>文化思潮</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010117"/>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pic>
        <p:nvPicPr>
          <p:cNvPr id="5" name="图片 4"/>
          <p:cNvPicPr>
            <a:picLocks noChangeAspect="1"/>
          </p:cNvPicPr>
          <p:nvPr/>
        </p:nvPicPr>
        <p:blipFill>
          <a:blip r:embed="rId1"/>
          <a:stretch>
            <a:fillRect/>
          </a:stretch>
        </p:blipFill>
        <p:spPr>
          <a:xfrm>
            <a:off x="399415" y="1746250"/>
            <a:ext cx="11392535" cy="33655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010117"/>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pic>
        <p:nvPicPr>
          <p:cNvPr id="5" name="图片 4"/>
          <p:cNvPicPr>
            <a:picLocks noChangeAspect="1"/>
          </p:cNvPicPr>
          <p:nvPr/>
        </p:nvPicPr>
        <p:blipFill>
          <a:blip r:embed="rId1"/>
          <a:stretch>
            <a:fillRect/>
          </a:stretch>
        </p:blipFill>
        <p:spPr>
          <a:xfrm>
            <a:off x="399415" y="1746250"/>
            <a:ext cx="11392535" cy="3365500"/>
          </a:xfrm>
          <a:prstGeom prst="rect">
            <a:avLst/>
          </a:prstGeom>
        </p:spPr>
      </p:pic>
      <p:cxnSp>
        <p:nvCxnSpPr>
          <p:cNvPr id="6" name="直接连接符 5"/>
          <p:cNvCxnSpPr/>
          <p:nvPr/>
        </p:nvCxnSpPr>
        <p:spPr>
          <a:xfrm flipV="1">
            <a:off x="2927985" y="3375660"/>
            <a:ext cx="1075690" cy="64198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927985" y="3375660"/>
            <a:ext cx="1000760" cy="597535"/>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010117"/>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pic>
        <p:nvPicPr>
          <p:cNvPr id="6" name="图片 5"/>
          <p:cNvPicPr>
            <a:picLocks noChangeAspect="1"/>
          </p:cNvPicPr>
          <p:nvPr/>
        </p:nvPicPr>
        <p:blipFill>
          <a:blip r:embed="rId1"/>
          <a:stretch>
            <a:fillRect/>
          </a:stretch>
        </p:blipFill>
        <p:spPr>
          <a:xfrm>
            <a:off x="348615" y="1600200"/>
            <a:ext cx="11494135" cy="36576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010117"/>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pic>
        <p:nvPicPr>
          <p:cNvPr id="6" name="图片 5"/>
          <p:cNvPicPr>
            <a:picLocks noChangeAspect="1"/>
          </p:cNvPicPr>
          <p:nvPr/>
        </p:nvPicPr>
        <p:blipFill>
          <a:blip r:embed="rId1"/>
          <a:stretch>
            <a:fillRect/>
          </a:stretch>
        </p:blipFill>
        <p:spPr>
          <a:xfrm>
            <a:off x="348615" y="1600200"/>
            <a:ext cx="11494135" cy="3657600"/>
          </a:xfrm>
          <a:prstGeom prst="rect">
            <a:avLst/>
          </a:prstGeom>
        </p:spPr>
      </p:pic>
      <p:cxnSp>
        <p:nvCxnSpPr>
          <p:cNvPr id="7" name="直接连接符 6"/>
          <p:cNvCxnSpPr/>
          <p:nvPr/>
        </p:nvCxnSpPr>
        <p:spPr>
          <a:xfrm flipV="1">
            <a:off x="2733675" y="2807335"/>
            <a:ext cx="1434465" cy="12407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703830" y="2792730"/>
            <a:ext cx="1434465" cy="5829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703830" y="3375660"/>
            <a:ext cx="1389380" cy="122491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703830" y="4092575"/>
            <a:ext cx="1464310" cy="635635"/>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010117"/>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pic>
        <p:nvPicPr>
          <p:cNvPr id="5" name="图片 4"/>
          <p:cNvPicPr>
            <a:picLocks noChangeAspect="1"/>
          </p:cNvPicPr>
          <p:nvPr/>
        </p:nvPicPr>
        <p:blipFill>
          <a:blip r:embed="rId1"/>
          <a:stretch>
            <a:fillRect/>
          </a:stretch>
        </p:blipFill>
        <p:spPr>
          <a:xfrm>
            <a:off x="475615" y="1803400"/>
            <a:ext cx="11240135" cy="32512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010117"/>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pic>
        <p:nvPicPr>
          <p:cNvPr id="5" name="图片 4"/>
          <p:cNvPicPr>
            <a:picLocks noChangeAspect="1"/>
          </p:cNvPicPr>
          <p:nvPr/>
        </p:nvPicPr>
        <p:blipFill>
          <a:blip r:embed="rId1"/>
          <a:stretch>
            <a:fillRect/>
          </a:stretch>
        </p:blipFill>
        <p:spPr>
          <a:xfrm>
            <a:off x="475615" y="1803400"/>
            <a:ext cx="11240135" cy="3251200"/>
          </a:xfrm>
          <a:prstGeom prst="rect">
            <a:avLst/>
          </a:prstGeom>
        </p:spPr>
      </p:pic>
      <p:cxnSp>
        <p:nvCxnSpPr>
          <p:cNvPr id="7" name="直接连接符 6"/>
          <p:cNvCxnSpPr/>
          <p:nvPr/>
        </p:nvCxnSpPr>
        <p:spPr>
          <a:xfrm>
            <a:off x="2882900" y="3300730"/>
            <a:ext cx="1284605" cy="627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82900" y="3928110"/>
            <a:ext cx="1284605" cy="627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853055" y="3300730"/>
            <a:ext cx="1329690" cy="121031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3010593" cy="645130"/>
          </a:xfrm>
        </p:spPr>
        <p:txBody>
          <a:bodyPr>
            <a:normAutofit/>
          </a:bodyPr>
          <a:lstStyle/>
          <a:p>
            <a:r>
              <a:rPr lang="zh-CN" altLang="en-US" dirty="0" smtClean="0"/>
              <a:t>本章结构图</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3" name="圆角矩形 2"/>
          <p:cNvSpPr/>
          <p:nvPr/>
        </p:nvSpPr>
        <p:spPr>
          <a:xfrm>
            <a:off x="838200" y="3044190"/>
            <a:ext cx="1664970" cy="7696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sz="2800">
                <a:solidFill>
                  <a:schemeClr val="tx1"/>
                </a:solidFill>
              </a:rPr>
              <a:t>绪论</a:t>
            </a:r>
            <a:endParaRPr lang="zh-CN" altLang="en-US" sz="2800">
              <a:solidFill>
                <a:schemeClr val="tx1"/>
              </a:solidFill>
            </a:endParaRPr>
          </a:p>
        </p:txBody>
      </p:sp>
      <p:sp>
        <p:nvSpPr>
          <p:cNvPr id="5" name="左大括号 4"/>
          <p:cNvSpPr/>
          <p:nvPr/>
        </p:nvSpPr>
        <p:spPr>
          <a:xfrm>
            <a:off x="2676525" y="1028700"/>
            <a:ext cx="587375" cy="4800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圆角矩形 5"/>
          <p:cNvSpPr/>
          <p:nvPr/>
        </p:nvSpPr>
        <p:spPr>
          <a:xfrm>
            <a:off x="3414395" y="1010285"/>
            <a:ext cx="2463165" cy="7696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ltLang="zh-CN" sz="2800">
                <a:solidFill>
                  <a:schemeClr val="tx1"/>
                </a:solidFill>
              </a:rPr>
              <a:t>“</a:t>
            </a:r>
            <a:r>
              <a:rPr lang="zh-CN" altLang="en-US" sz="2800">
                <a:solidFill>
                  <a:schemeClr val="tx1"/>
                </a:solidFill>
              </a:rPr>
              <a:t>文化</a:t>
            </a:r>
            <a:r>
              <a:rPr lang="en-US" altLang="zh-CN" sz="2800">
                <a:solidFill>
                  <a:schemeClr val="tx1"/>
                </a:solidFill>
              </a:rPr>
              <a:t>”</a:t>
            </a:r>
            <a:r>
              <a:rPr lang="zh-CN" altLang="en-US" sz="2800">
                <a:solidFill>
                  <a:schemeClr val="tx1"/>
                </a:solidFill>
              </a:rPr>
              <a:t>的界定</a:t>
            </a:r>
            <a:endParaRPr lang="zh-CN" altLang="en-US" sz="2800">
              <a:solidFill>
                <a:schemeClr val="tx1"/>
              </a:solidFill>
            </a:endParaRPr>
          </a:p>
        </p:txBody>
      </p:sp>
      <p:sp>
        <p:nvSpPr>
          <p:cNvPr id="8" name="圆角矩形 7"/>
          <p:cNvSpPr/>
          <p:nvPr/>
        </p:nvSpPr>
        <p:spPr>
          <a:xfrm>
            <a:off x="3414395" y="2360295"/>
            <a:ext cx="6155690" cy="7696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sz="2800">
                <a:solidFill>
                  <a:schemeClr val="tx1"/>
                </a:solidFill>
              </a:rPr>
              <a:t>民族文化、国别文化和两个文化层面</a:t>
            </a:r>
            <a:endParaRPr lang="zh-CN" altLang="en-US" sz="2800">
              <a:solidFill>
                <a:schemeClr val="tx1"/>
              </a:solidFill>
            </a:endParaRPr>
          </a:p>
        </p:txBody>
      </p:sp>
      <p:sp>
        <p:nvSpPr>
          <p:cNvPr id="9" name="圆角矩形 8"/>
          <p:cNvSpPr/>
          <p:nvPr/>
        </p:nvSpPr>
        <p:spPr>
          <a:xfrm>
            <a:off x="3414395" y="3647440"/>
            <a:ext cx="6155690" cy="7696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sz="2800">
                <a:solidFill>
                  <a:schemeClr val="tx1"/>
                </a:solidFill>
              </a:rPr>
              <a:t>文化的历史发展与文化传统</a:t>
            </a:r>
            <a:endParaRPr lang="zh-CN" altLang="en-US" sz="2800">
              <a:solidFill>
                <a:schemeClr val="tx1"/>
              </a:solidFill>
            </a:endParaRPr>
          </a:p>
        </p:txBody>
      </p:sp>
      <p:sp>
        <p:nvSpPr>
          <p:cNvPr id="10" name="圆角矩形 9"/>
          <p:cNvSpPr/>
          <p:nvPr/>
        </p:nvSpPr>
        <p:spPr>
          <a:xfrm>
            <a:off x="3414395" y="4934585"/>
            <a:ext cx="6252845" cy="89471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ltLang="zh-CN" sz="2800">
                <a:solidFill>
                  <a:schemeClr val="tx1"/>
                </a:solidFill>
              </a:rPr>
              <a:t>“</a:t>
            </a:r>
            <a:r>
              <a:rPr lang="zh-CN" altLang="en-US" sz="2800">
                <a:solidFill>
                  <a:schemeClr val="tx1"/>
                </a:solidFill>
              </a:rPr>
              <a:t>中国文化概论</a:t>
            </a:r>
            <a:r>
              <a:rPr lang="en-US" altLang="zh-CN" sz="2800">
                <a:solidFill>
                  <a:schemeClr val="tx1"/>
                </a:solidFill>
              </a:rPr>
              <a:t>”</a:t>
            </a:r>
            <a:r>
              <a:rPr lang="zh-CN" altLang="en-US" sz="2800">
                <a:solidFill>
                  <a:schemeClr val="tx1"/>
                </a:solidFill>
              </a:rPr>
              <a:t>课程的性质、目的任务和基本内容</a:t>
            </a:r>
            <a:endParaRPr lang="zh-CN" altLang="en-US" sz="2800">
              <a:solidFill>
                <a:schemeClr val="tx1"/>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010117"/>
            <a:ext cx="10515600" cy="880047"/>
          </a:xfrm>
        </p:spPr>
        <p:txBody>
          <a:bodyPr>
            <a:normAutofit/>
          </a:bodyPr>
          <a:lstStyle/>
          <a:p>
            <a:r>
              <a:rPr lang="en-US" altLang="zh-CN" sz="2400" dirty="0" smtClean="0">
                <a:latin typeface="+mj-ea"/>
                <a:ea typeface="+mj-ea"/>
              </a:rPr>
              <a:t>0.1.3</a:t>
            </a:r>
            <a:r>
              <a:rPr lang="zh-CN" altLang="en-US" sz="2400" dirty="0" smtClean="0">
                <a:latin typeface="+mj-ea"/>
                <a:ea typeface="+mj-ea"/>
              </a:rPr>
              <a:t>、</a:t>
            </a:r>
            <a:r>
              <a:rPr lang="zh-CN" altLang="zh-CN" sz="2400" dirty="0">
                <a:latin typeface="+mj-ea"/>
                <a:ea typeface="+mj-ea"/>
              </a:rPr>
              <a:t>各种与文化相关概念的正名 </a:t>
            </a:r>
            <a:r>
              <a:rPr lang="en-US" altLang="zh-CN" b="1" dirty="0" smtClean="0"/>
              <a:t> </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2"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3"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15"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16"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17"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18"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sym typeface="+mn-ea"/>
              </a:rPr>
              <a:t>0.1.3三、各种与文化相关概念的正名</a:t>
            </a:r>
            <a:endParaRPr lang="zh-CN" altLang="zh-CN" sz="1400" dirty="0"/>
          </a:p>
        </p:txBody>
      </p:sp>
      <p:sp>
        <p:nvSpPr>
          <p:cNvPr id="7" name="圆角矩形 6"/>
          <p:cNvSpPr/>
          <p:nvPr/>
        </p:nvSpPr>
        <p:spPr>
          <a:xfrm>
            <a:off x="966470" y="1626235"/>
            <a:ext cx="1574800" cy="55753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sz="2400" b="1">
                <a:latin typeface="+mj-ea"/>
                <a:ea typeface="+mj-ea"/>
              </a:rPr>
              <a:t>例子汇总</a:t>
            </a:r>
            <a:endParaRPr lang="zh-CN" altLang="en-US" sz="2400" b="1">
              <a:latin typeface="+mj-ea"/>
              <a:ea typeface="+mj-ea"/>
            </a:endParaRPr>
          </a:p>
        </p:txBody>
      </p:sp>
      <p:sp>
        <p:nvSpPr>
          <p:cNvPr id="8" name="内容占位符 2"/>
          <p:cNvSpPr>
            <a:spLocks noGrp="1"/>
          </p:cNvSpPr>
          <p:nvPr/>
        </p:nvSpPr>
        <p:spPr>
          <a:xfrm>
            <a:off x="838200" y="2277110"/>
            <a:ext cx="10515600" cy="390017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b="1" dirty="0" smtClean="0">
                <a:latin typeface="+mj-ea"/>
                <a:ea typeface="+mj-ea"/>
              </a:rPr>
              <a:t>文化产品：</a:t>
            </a:r>
            <a:r>
              <a:rPr lang="zh-CN" altLang="en-US" dirty="0" smtClean="0"/>
              <a:t>音乐美术雕塑作品</a:t>
            </a:r>
            <a:endParaRPr lang="zh-CN" altLang="en-US" dirty="0" smtClean="0"/>
          </a:p>
          <a:p>
            <a:r>
              <a:rPr lang="zh-CN" altLang="en-US" b="1" dirty="0" smtClean="0">
                <a:latin typeface="+mj-ea"/>
                <a:ea typeface="+mj-ea"/>
              </a:rPr>
              <a:t>文化内涵：</a:t>
            </a:r>
            <a:r>
              <a:rPr lang="zh-CN" altLang="en-US" dirty="0" smtClean="0"/>
              <a:t>筷子文化、扇子文化</a:t>
            </a:r>
            <a:endParaRPr lang="zh-CN" altLang="en-US" dirty="0" smtClean="0"/>
          </a:p>
          <a:p>
            <a:r>
              <a:rPr lang="zh-CN" altLang="en-US" b="1" dirty="0" smtClean="0">
                <a:latin typeface="+mj-ea"/>
                <a:ea typeface="+mj-ea"/>
              </a:rPr>
              <a:t>文化现象：</a:t>
            </a:r>
            <a:r>
              <a:rPr lang="zh-CN" altLang="en-US" dirty="0" smtClean="0"/>
              <a:t>观察捕鱼、观察舞蹈、凉药苦口</a:t>
            </a:r>
            <a:endParaRPr lang="zh-CN" altLang="en-US" dirty="0" smtClean="0"/>
          </a:p>
          <a:p>
            <a:r>
              <a:rPr lang="zh-CN" altLang="en-US" b="1" dirty="0" smtClean="0">
                <a:latin typeface="+mj-ea"/>
                <a:ea typeface="+mj-ea"/>
              </a:rPr>
              <a:t>文化事象：</a:t>
            </a:r>
            <a:r>
              <a:rPr lang="zh-CN" altLang="en-US" dirty="0" smtClean="0"/>
              <a:t>行业禁忌、宫廷服饰、建安风骨、戏曲动作</a:t>
            </a:r>
            <a:endParaRPr lang="zh-CN" altLang="en-US" dirty="0" smtClean="0"/>
          </a:p>
          <a:p>
            <a:r>
              <a:rPr lang="zh-CN" altLang="en-US" b="1" dirty="0" smtClean="0">
                <a:latin typeface="+mj-ea"/>
                <a:ea typeface="+mj-ea"/>
              </a:rPr>
              <a:t>文化观念：</a:t>
            </a:r>
            <a:r>
              <a:rPr lang="zh-CN" altLang="en-US" dirty="0" smtClean="0"/>
              <a:t>价值观、审美观</a:t>
            </a:r>
            <a:endParaRPr lang="zh-CN" altLang="en-US" dirty="0" smtClean="0"/>
          </a:p>
          <a:p>
            <a:r>
              <a:rPr lang="zh-CN" altLang="en-US" b="1" dirty="0" smtClean="0">
                <a:latin typeface="+mj-ea"/>
                <a:ea typeface="+mj-ea"/>
              </a:rPr>
              <a:t>文化思潮：</a:t>
            </a:r>
            <a:r>
              <a:rPr lang="zh-CN" altLang="en-US" dirty="0" smtClean="0"/>
              <a:t>汉代经学、隋唐佛学、宋明理学、清考据学</a:t>
            </a:r>
            <a:endParaRPr lang="zh-CN" altLang="en-US" dirty="0" smtClean="0"/>
          </a:p>
          <a:p>
            <a:r>
              <a:rPr lang="zh-CN" altLang="en-US" b="1" dirty="0" smtClean="0">
                <a:latin typeface="+mj-ea"/>
                <a:ea typeface="+mj-ea"/>
              </a:rPr>
              <a:t>文化政策：</a:t>
            </a:r>
            <a:r>
              <a:rPr lang="zh-CN" altLang="en-US" dirty="0" smtClean="0"/>
              <a:t>文艺政策、宗教政策、语言文字政策</a:t>
            </a:r>
            <a:endParaRPr lang="zh-CN" altLang="en-US"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dirty="0"/>
              <a:t>下列各项中属于文化思潮的是（）</a:t>
            </a:r>
            <a:endParaRPr dirty="0"/>
          </a:p>
          <a:p>
            <a:r>
              <a:rPr dirty="0"/>
              <a:t>A:生产领域中的行业禁忌</a:t>
            </a:r>
            <a:endParaRPr dirty="0"/>
          </a:p>
          <a:p>
            <a:r>
              <a:rPr dirty="0"/>
              <a:t>B:中国戏曲的程式化动作</a:t>
            </a:r>
            <a:endParaRPr dirty="0"/>
          </a:p>
          <a:p>
            <a:r>
              <a:rPr dirty="0"/>
              <a:t>C:文学史上的建安风骨</a:t>
            </a:r>
            <a:endParaRPr dirty="0"/>
          </a:p>
          <a:p>
            <a:r>
              <a:rPr dirty="0"/>
              <a:t>D:清代的考据学</a:t>
            </a:r>
            <a:endParaRPr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dirty="0"/>
              <a:t>下列各项中属于文化思潮的是（）</a:t>
            </a:r>
            <a:endParaRPr dirty="0"/>
          </a:p>
          <a:p>
            <a:r>
              <a:rPr dirty="0"/>
              <a:t>A:生产领域中的行业禁忌</a:t>
            </a:r>
            <a:endParaRPr dirty="0"/>
          </a:p>
          <a:p>
            <a:r>
              <a:rPr dirty="0"/>
              <a:t>B:中国戏曲的程式化动作</a:t>
            </a:r>
            <a:endParaRPr dirty="0"/>
          </a:p>
          <a:p>
            <a:r>
              <a:rPr dirty="0"/>
              <a:t>C:文学史上的建安风骨</a:t>
            </a:r>
            <a:endParaRPr dirty="0"/>
          </a:p>
          <a:p>
            <a:r>
              <a:rPr b="1" dirty="0">
                <a:solidFill>
                  <a:srgbClr val="FF0000"/>
                </a:solidFill>
              </a:rPr>
              <a:t>D:清代的考据学</a:t>
            </a:r>
            <a:endParaRPr b="1" dirty="0">
              <a:solidFill>
                <a:srgbClr val="FF0000"/>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dirty="0"/>
              <a:t>下列几个方面，属于文化事象的有（）</a:t>
            </a:r>
            <a:endParaRPr dirty="0"/>
          </a:p>
          <a:p>
            <a:r>
              <a:rPr dirty="0"/>
              <a:t>A: 原始巫术</a:t>
            </a:r>
            <a:endParaRPr dirty="0"/>
          </a:p>
          <a:p>
            <a:r>
              <a:rPr dirty="0"/>
              <a:t>B: 服饰等级</a:t>
            </a:r>
            <a:endParaRPr dirty="0"/>
          </a:p>
          <a:p>
            <a:r>
              <a:rPr dirty="0"/>
              <a:t>C: 中国草药</a:t>
            </a:r>
            <a:endParaRPr dirty="0"/>
          </a:p>
          <a:p>
            <a:r>
              <a:rPr dirty="0"/>
              <a:t>D</a:t>
            </a:r>
            <a:r>
              <a:rPr lang="zh-CN" dirty="0"/>
              <a:t>：</a:t>
            </a:r>
            <a:r>
              <a:rPr dirty="0"/>
              <a:t>观察舞蹈</a:t>
            </a:r>
            <a:endParaRPr dirty="0"/>
          </a:p>
          <a:p>
            <a:r>
              <a:rPr dirty="0"/>
              <a:t>E: 建安风骨</a:t>
            </a:r>
            <a:endParaRPr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dirty="0"/>
              <a:t>下列几个方面，属于文化事象的有（）</a:t>
            </a:r>
            <a:endParaRPr dirty="0"/>
          </a:p>
          <a:p>
            <a:r>
              <a:rPr b="1" dirty="0">
                <a:solidFill>
                  <a:srgbClr val="FF0000"/>
                </a:solidFill>
              </a:rPr>
              <a:t>A: 原始巫术</a:t>
            </a:r>
            <a:endParaRPr b="1" dirty="0">
              <a:solidFill>
                <a:srgbClr val="FF0000"/>
              </a:solidFill>
            </a:endParaRPr>
          </a:p>
          <a:p>
            <a:r>
              <a:rPr b="1" dirty="0">
                <a:solidFill>
                  <a:srgbClr val="FF0000"/>
                </a:solidFill>
              </a:rPr>
              <a:t>B: 服饰等级</a:t>
            </a:r>
            <a:endParaRPr dirty="0"/>
          </a:p>
          <a:p>
            <a:r>
              <a:rPr dirty="0"/>
              <a:t>C: 中国草药</a:t>
            </a:r>
            <a:endParaRPr dirty="0"/>
          </a:p>
          <a:p>
            <a:r>
              <a:rPr dirty="0"/>
              <a:t>D</a:t>
            </a:r>
            <a:r>
              <a:rPr lang="zh-CN" dirty="0"/>
              <a:t>：</a:t>
            </a:r>
            <a:r>
              <a:rPr dirty="0"/>
              <a:t>观察舞蹈</a:t>
            </a:r>
            <a:endParaRPr dirty="0"/>
          </a:p>
          <a:p>
            <a:r>
              <a:rPr b="1" dirty="0">
                <a:solidFill>
                  <a:srgbClr val="FF0000"/>
                </a:solidFill>
              </a:rPr>
              <a:t>E: 建安风骨</a:t>
            </a:r>
            <a:endParaRPr b="1" dirty="0">
              <a:solidFill>
                <a:srgbClr val="FF0000"/>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dirty="0"/>
              <a:t>下列选项中，属于文化政策的有(  </a:t>
            </a:r>
            <a:r>
              <a:rPr lang="zh-CN" dirty="0"/>
              <a:t>）</a:t>
            </a:r>
            <a:endParaRPr dirty="0"/>
          </a:p>
          <a:p>
            <a:r>
              <a:rPr dirty="0"/>
              <a:t>A:民族政策</a:t>
            </a:r>
            <a:endParaRPr dirty="0"/>
          </a:p>
          <a:p>
            <a:r>
              <a:rPr dirty="0"/>
              <a:t>B:文艺政策</a:t>
            </a:r>
            <a:endParaRPr dirty="0"/>
          </a:p>
          <a:p>
            <a:r>
              <a:rPr dirty="0"/>
              <a:t>C:财政政策</a:t>
            </a:r>
            <a:endParaRPr dirty="0"/>
          </a:p>
          <a:p>
            <a:r>
              <a:rPr dirty="0"/>
              <a:t>D:宗教政策</a:t>
            </a:r>
            <a:endParaRPr dirty="0"/>
          </a:p>
          <a:p>
            <a:r>
              <a:rPr dirty="0"/>
              <a:t>E</a:t>
            </a:r>
            <a:r>
              <a:rPr lang="zh-CN" dirty="0"/>
              <a:t>：</a:t>
            </a:r>
            <a:r>
              <a:rPr dirty="0"/>
              <a:t>语言文字政策</a:t>
            </a:r>
            <a:endParaRPr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dirty="0"/>
              <a:t>下列选项中，属于文化政策的有(  </a:t>
            </a:r>
            <a:r>
              <a:rPr lang="zh-CN" dirty="0"/>
              <a:t>）</a:t>
            </a:r>
            <a:endParaRPr dirty="0"/>
          </a:p>
          <a:p>
            <a:r>
              <a:rPr b="1" dirty="0">
                <a:solidFill>
                  <a:srgbClr val="FF0000"/>
                </a:solidFill>
              </a:rPr>
              <a:t>A:民族政策</a:t>
            </a:r>
            <a:endParaRPr b="1" dirty="0">
              <a:solidFill>
                <a:srgbClr val="FF0000"/>
              </a:solidFill>
            </a:endParaRPr>
          </a:p>
          <a:p>
            <a:r>
              <a:rPr b="1" dirty="0">
                <a:solidFill>
                  <a:srgbClr val="FF0000"/>
                </a:solidFill>
              </a:rPr>
              <a:t>B:文艺政策</a:t>
            </a:r>
            <a:endParaRPr dirty="0"/>
          </a:p>
          <a:p>
            <a:r>
              <a:rPr dirty="0"/>
              <a:t>C:财政政策</a:t>
            </a:r>
            <a:endParaRPr dirty="0"/>
          </a:p>
          <a:p>
            <a:r>
              <a:rPr b="1" dirty="0">
                <a:solidFill>
                  <a:srgbClr val="FF0000"/>
                </a:solidFill>
              </a:rPr>
              <a:t>D:宗教政策</a:t>
            </a:r>
            <a:endParaRPr b="1" dirty="0">
              <a:solidFill>
                <a:srgbClr val="FF0000"/>
              </a:solidFill>
            </a:endParaRPr>
          </a:p>
          <a:p>
            <a:r>
              <a:rPr b="1" dirty="0">
                <a:solidFill>
                  <a:srgbClr val="FF0000"/>
                </a:solidFill>
              </a:rPr>
              <a:t>E</a:t>
            </a:r>
            <a:r>
              <a:rPr lang="zh-CN" b="1" dirty="0">
                <a:solidFill>
                  <a:srgbClr val="FF0000"/>
                </a:solidFill>
              </a:rPr>
              <a:t>：</a:t>
            </a:r>
            <a:r>
              <a:rPr b="1" dirty="0">
                <a:solidFill>
                  <a:srgbClr val="FF0000"/>
                </a:solidFill>
              </a:rPr>
              <a:t>语言文字政策</a:t>
            </a:r>
            <a:endParaRPr b="1" dirty="0">
              <a:solidFill>
                <a:srgbClr val="FF0000"/>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dirty="0"/>
              <a:t>下列选项中属于广义文化产品的有（  </a:t>
            </a:r>
            <a:r>
              <a:rPr lang="zh-CN" dirty="0"/>
              <a:t>）</a:t>
            </a:r>
            <a:endParaRPr dirty="0"/>
          </a:p>
          <a:p>
            <a:r>
              <a:rPr dirty="0"/>
              <a:t>A: 农具</a:t>
            </a:r>
            <a:endParaRPr dirty="0"/>
          </a:p>
          <a:p>
            <a:r>
              <a:rPr dirty="0"/>
              <a:t>B: 陶器</a:t>
            </a:r>
            <a:endParaRPr dirty="0"/>
          </a:p>
          <a:p>
            <a:r>
              <a:rPr dirty="0"/>
              <a:t>C：雕塑</a:t>
            </a:r>
            <a:endParaRPr dirty="0"/>
          </a:p>
          <a:p>
            <a:r>
              <a:rPr dirty="0"/>
              <a:t>D: 绘画</a:t>
            </a:r>
            <a:endParaRPr dirty="0"/>
          </a:p>
          <a:p>
            <a:r>
              <a:rPr dirty="0"/>
              <a:t>E：典籍</a:t>
            </a:r>
            <a:endParaRPr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dirty="0"/>
              <a:t>下列选项中属于广义文化产品的有（  </a:t>
            </a:r>
            <a:r>
              <a:rPr lang="zh-CN" dirty="0"/>
              <a:t>）</a:t>
            </a:r>
            <a:endParaRPr dirty="0"/>
          </a:p>
          <a:p>
            <a:r>
              <a:rPr b="1" dirty="0">
                <a:solidFill>
                  <a:srgbClr val="FF0000"/>
                </a:solidFill>
              </a:rPr>
              <a:t>A: 农具</a:t>
            </a:r>
            <a:endParaRPr b="1" dirty="0">
              <a:solidFill>
                <a:srgbClr val="FF0000"/>
              </a:solidFill>
            </a:endParaRPr>
          </a:p>
          <a:p>
            <a:r>
              <a:rPr b="1" dirty="0">
                <a:solidFill>
                  <a:srgbClr val="FF0000"/>
                </a:solidFill>
              </a:rPr>
              <a:t>B: 陶器</a:t>
            </a:r>
            <a:endParaRPr b="1" dirty="0">
              <a:solidFill>
                <a:srgbClr val="FF0000"/>
              </a:solidFill>
            </a:endParaRPr>
          </a:p>
          <a:p>
            <a:r>
              <a:rPr b="1" dirty="0">
                <a:solidFill>
                  <a:srgbClr val="FF0000"/>
                </a:solidFill>
              </a:rPr>
              <a:t>C：雕塑</a:t>
            </a:r>
            <a:endParaRPr b="1" dirty="0">
              <a:solidFill>
                <a:srgbClr val="FF0000"/>
              </a:solidFill>
            </a:endParaRPr>
          </a:p>
          <a:p>
            <a:r>
              <a:rPr b="1" dirty="0">
                <a:solidFill>
                  <a:srgbClr val="FF0000"/>
                </a:solidFill>
              </a:rPr>
              <a:t>D: 绘画</a:t>
            </a:r>
            <a:endParaRPr b="1" dirty="0">
              <a:solidFill>
                <a:srgbClr val="FF0000"/>
              </a:solidFill>
            </a:endParaRPr>
          </a:p>
          <a:p>
            <a:r>
              <a:rPr b="1" dirty="0">
                <a:solidFill>
                  <a:srgbClr val="FF0000"/>
                </a:solidFill>
              </a:rPr>
              <a:t>E：典籍</a:t>
            </a:r>
            <a:endParaRPr b="1" dirty="0">
              <a:solidFill>
                <a:srgbClr val="FF0000"/>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3010593" cy="645130"/>
          </a:xfrm>
        </p:spPr>
        <p:txBody>
          <a:bodyPr>
            <a:normAutofit/>
          </a:bodyPr>
          <a:lstStyle/>
          <a:p>
            <a:r>
              <a:rPr lang="zh-CN" altLang="en-US" dirty="0" smtClean="0"/>
              <a:t>本章结构图</a:t>
            </a:r>
            <a:endParaRPr lang="zh-CN" altLang="en-US" dirty="0"/>
          </a:p>
        </p:txBody>
      </p:sp>
      <p:sp>
        <p:nvSpPr>
          <p:cNvPr id="3" name="圆角矩形 2"/>
          <p:cNvSpPr/>
          <p:nvPr/>
        </p:nvSpPr>
        <p:spPr>
          <a:xfrm>
            <a:off x="222250" y="3451860"/>
            <a:ext cx="1052830"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绪论</a:t>
            </a:r>
            <a:endParaRPr lang="zh-CN" altLang="en-US" b="1">
              <a:solidFill>
                <a:schemeClr val="tx1"/>
              </a:solidFill>
            </a:endParaRPr>
          </a:p>
        </p:txBody>
      </p:sp>
      <p:sp>
        <p:nvSpPr>
          <p:cNvPr id="5" name="左大括号 4"/>
          <p:cNvSpPr/>
          <p:nvPr/>
        </p:nvSpPr>
        <p:spPr>
          <a:xfrm>
            <a:off x="1398905" y="1301115"/>
            <a:ext cx="371475" cy="4834890"/>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sp>
        <p:nvSpPr>
          <p:cNvPr id="6" name="圆角矩形 5"/>
          <p:cNvSpPr/>
          <p:nvPr/>
        </p:nvSpPr>
        <p:spPr>
          <a:xfrm>
            <a:off x="1922145" y="1149985"/>
            <a:ext cx="155765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ltLang="zh-CN" b="1">
                <a:solidFill>
                  <a:schemeClr val="tx1"/>
                </a:solidFill>
              </a:rPr>
              <a:t>“</a:t>
            </a:r>
            <a:r>
              <a:rPr lang="zh-CN" altLang="en-US" b="1">
                <a:solidFill>
                  <a:schemeClr val="tx1"/>
                </a:solidFill>
              </a:rPr>
              <a:t>文化</a:t>
            </a:r>
            <a:r>
              <a:rPr lang="en-US" altLang="zh-CN" b="1">
                <a:solidFill>
                  <a:schemeClr val="tx1"/>
                </a:solidFill>
              </a:rPr>
              <a:t>”</a:t>
            </a:r>
            <a:r>
              <a:rPr lang="zh-CN" altLang="en-US" b="1">
                <a:solidFill>
                  <a:schemeClr val="tx1"/>
                </a:solidFill>
              </a:rPr>
              <a:t>的界定</a:t>
            </a:r>
            <a:endParaRPr lang="zh-CN" altLang="en-US" b="1">
              <a:solidFill>
                <a:schemeClr val="tx1"/>
              </a:solidFill>
            </a:endParaRPr>
          </a:p>
        </p:txBody>
      </p:sp>
      <p:sp>
        <p:nvSpPr>
          <p:cNvPr id="8" name="圆角矩形 7"/>
          <p:cNvSpPr/>
          <p:nvPr/>
        </p:nvSpPr>
        <p:spPr>
          <a:xfrm>
            <a:off x="1983105" y="2601595"/>
            <a:ext cx="4003675" cy="53276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b="1">
                <a:solidFill>
                  <a:schemeClr val="bg1"/>
                </a:solidFill>
              </a:rPr>
              <a:t>民族文化、国别文化和两个文化层面</a:t>
            </a:r>
            <a:endParaRPr lang="zh-CN" altLang="en-US" b="1">
              <a:solidFill>
                <a:schemeClr val="bg1"/>
              </a:solidFill>
            </a:endParaRPr>
          </a:p>
        </p:txBody>
      </p:sp>
      <p:sp>
        <p:nvSpPr>
          <p:cNvPr id="9" name="圆角矩形 8"/>
          <p:cNvSpPr/>
          <p:nvPr/>
        </p:nvSpPr>
        <p:spPr>
          <a:xfrm>
            <a:off x="1922145" y="4249420"/>
            <a:ext cx="40646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文化的历史发展与文化传统</a:t>
            </a:r>
            <a:endParaRPr lang="zh-CN" altLang="en-US" b="1">
              <a:solidFill>
                <a:schemeClr val="tx1"/>
              </a:solidFill>
            </a:endParaRPr>
          </a:p>
        </p:txBody>
      </p:sp>
      <p:sp>
        <p:nvSpPr>
          <p:cNvPr id="10" name="圆角矩形 9"/>
          <p:cNvSpPr/>
          <p:nvPr/>
        </p:nvSpPr>
        <p:spPr>
          <a:xfrm>
            <a:off x="1922145" y="5701030"/>
            <a:ext cx="3954145" cy="6191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ltLang="zh-CN" b="1">
                <a:solidFill>
                  <a:schemeClr val="tx1"/>
                </a:solidFill>
              </a:rPr>
              <a:t>“</a:t>
            </a:r>
            <a:r>
              <a:rPr lang="zh-CN" altLang="en-US" b="1">
                <a:solidFill>
                  <a:schemeClr val="tx1"/>
                </a:solidFill>
              </a:rPr>
              <a:t>中国文化概论</a:t>
            </a:r>
            <a:r>
              <a:rPr lang="en-US" altLang="zh-CN" b="1">
                <a:solidFill>
                  <a:schemeClr val="tx1"/>
                </a:solidFill>
              </a:rPr>
              <a:t>”</a:t>
            </a:r>
            <a:r>
              <a:rPr lang="zh-CN" altLang="en-US" b="1">
                <a:solidFill>
                  <a:schemeClr val="tx1"/>
                </a:solidFill>
              </a:rPr>
              <a:t>课程的性质、目的任务和基本内容</a:t>
            </a:r>
            <a:endParaRPr lang="zh-CN" altLang="en-US" b="1">
              <a:solidFill>
                <a:schemeClr val="tx1"/>
              </a:solidFill>
            </a:endParaRPr>
          </a:p>
        </p:txBody>
      </p:sp>
      <p:sp>
        <p:nvSpPr>
          <p:cNvPr id="12" name="左大括号 11"/>
          <p:cNvSpPr/>
          <p:nvPr/>
        </p:nvSpPr>
        <p:spPr>
          <a:xfrm>
            <a:off x="6108700" y="1987550"/>
            <a:ext cx="371475" cy="1760220"/>
          </a:xfrm>
          <a:prstGeom prst="leftBrace">
            <a:avLst>
              <a:gd name="adj1" fmla="val 32538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sp>
        <p:nvSpPr>
          <p:cNvPr id="13" name="圆角矩形 12"/>
          <p:cNvSpPr/>
          <p:nvPr/>
        </p:nvSpPr>
        <p:spPr>
          <a:xfrm>
            <a:off x="6622415" y="1682750"/>
            <a:ext cx="32645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民族文化和国别文化</a:t>
            </a:r>
            <a:endParaRPr lang="zh-CN" altLang="en-US" b="1">
              <a:solidFill>
                <a:schemeClr val="tx1"/>
              </a:solidFill>
            </a:endParaRPr>
          </a:p>
        </p:txBody>
      </p:sp>
      <p:sp>
        <p:nvSpPr>
          <p:cNvPr id="4" name="圆角矩形 3"/>
          <p:cNvSpPr/>
          <p:nvPr/>
        </p:nvSpPr>
        <p:spPr>
          <a:xfrm>
            <a:off x="6622415" y="3329940"/>
            <a:ext cx="32645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两个文化层面</a:t>
            </a:r>
            <a:endParaRPr lang="zh-CN" altLang="en-US" b="1">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3010593" cy="645130"/>
          </a:xfrm>
        </p:spPr>
        <p:txBody>
          <a:bodyPr>
            <a:normAutofit/>
          </a:bodyPr>
          <a:lstStyle/>
          <a:p>
            <a:r>
              <a:rPr lang="zh-CN" altLang="en-US" dirty="0" smtClean="0"/>
              <a:t>本章结构图</a:t>
            </a:r>
            <a:endParaRPr lang="zh-CN" altLang="en-US" dirty="0"/>
          </a:p>
        </p:txBody>
      </p:sp>
      <p:sp>
        <p:nvSpPr>
          <p:cNvPr id="3" name="圆角矩形 2"/>
          <p:cNvSpPr/>
          <p:nvPr/>
        </p:nvSpPr>
        <p:spPr>
          <a:xfrm>
            <a:off x="222250" y="3451860"/>
            <a:ext cx="1052830"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绪论</a:t>
            </a:r>
            <a:endParaRPr lang="zh-CN" altLang="en-US" b="1">
              <a:solidFill>
                <a:schemeClr val="tx1"/>
              </a:solidFill>
            </a:endParaRPr>
          </a:p>
        </p:txBody>
      </p:sp>
      <p:sp>
        <p:nvSpPr>
          <p:cNvPr id="5" name="左大括号 4"/>
          <p:cNvSpPr/>
          <p:nvPr/>
        </p:nvSpPr>
        <p:spPr>
          <a:xfrm>
            <a:off x="1398905" y="1301115"/>
            <a:ext cx="371475" cy="4834890"/>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sp>
        <p:nvSpPr>
          <p:cNvPr id="6" name="圆角矩形 5"/>
          <p:cNvSpPr/>
          <p:nvPr/>
        </p:nvSpPr>
        <p:spPr>
          <a:xfrm>
            <a:off x="1922145" y="1149985"/>
            <a:ext cx="1557655" cy="53276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ltLang="zh-CN" b="1">
                <a:solidFill>
                  <a:schemeClr val="bg1"/>
                </a:solidFill>
              </a:rPr>
              <a:t>“</a:t>
            </a:r>
            <a:r>
              <a:rPr lang="zh-CN" altLang="en-US" b="1">
                <a:solidFill>
                  <a:schemeClr val="bg1"/>
                </a:solidFill>
              </a:rPr>
              <a:t>文化</a:t>
            </a:r>
            <a:r>
              <a:rPr lang="en-US" altLang="zh-CN" b="1">
                <a:solidFill>
                  <a:schemeClr val="bg1"/>
                </a:solidFill>
              </a:rPr>
              <a:t>”</a:t>
            </a:r>
            <a:r>
              <a:rPr lang="zh-CN" altLang="en-US" b="1">
                <a:solidFill>
                  <a:schemeClr val="bg1"/>
                </a:solidFill>
              </a:rPr>
              <a:t>的界定</a:t>
            </a:r>
            <a:endParaRPr lang="zh-CN" altLang="en-US" b="1">
              <a:solidFill>
                <a:schemeClr val="bg1"/>
              </a:solidFill>
            </a:endParaRPr>
          </a:p>
        </p:txBody>
      </p:sp>
      <p:sp>
        <p:nvSpPr>
          <p:cNvPr id="8" name="圆角矩形 7"/>
          <p:cNvSpPr/>
          <p:nvPr/>
        </p:nvSpPr>
        <p:spPr>
          <a:xfrm>
            <a:off x="1983740" y="2797175"/>
            <a:ext cx="400367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民族文化、国别文化和两个文化层面</a:t>
            </a:r>
            <a:endParaRPr lang="zh-CN" altLang="en-US" b="1">
              <a:solidFill>
                <a:schemeClr val="tx1"/>
              </a:solidFill>
            </a:endParaRPr>
          </a:p>
        </p:txBody>
      </p:sp>
      <p:sp>
        <p:nvSpPr>
          <p:cNvPr id="9" name="圆角矩形 8"/>
          <p:cNvSpPr/>
          <p:nvPr/>
        </p:nvSpPr>
        <p:spPr>
          <a:xfrm>
            <a:off x="1922145" y="4249420"/>
            <a:ext cx="40646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文化的历史发展与文化传统</a:t>
            </a:r>
            <a:endParaRPr lang="zh-CN" altLang="en-US" b="1">
              <a:solidFill>
                <a:schemeClr val="tx1"/>
              </a:solidFill>
            </a:endParaRPr>
          </a:p>
        </p:txBody>
      </p:sp>
      <p:sp>
        <p:nvSpPr>
          <p:cNvPr id="10" name="圆角矩形 9"/>
          <p:cNvSpPr/>
          <p:nvPr/>
        </p:nvSpPr>
        <p:spPr>
          <a:xfrm>
            <a:off x="1922145" y="5701030"/>
            <a:ext cx="3954145" cy="6191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ltLang="zh-CN" b="1">
                <a:solidFill>
                  <a:schemeClr val="tx1"/>
                </a:solidFill>
              </a:rPr>
              <a:t>“</a:t>
            </a:r>
            <a:r>
              <a:rPr lang="zh-CN" altLang="en-US" b="1">
                <a:solidFill>
                  <a:schemeClr val="tx1"/>
                </a:solidFill>
              </a:rPr>
              <a:t>中国文化概论</a:t>
            </a:r>
            <a:r>
              <a:rPr lang="en-US" altLang="zh-CN" b="1">
                <a:solidFill>
                  <a:schemeClr val="tx1"/>
                </a:solidFill>
              </a:rPr>
              <a:t>”</a:t>
            </a:r>
            <a:r>
              <a:rPr lang="zh-CN" altLang="en-US" b="1">
                <a:solidFill>
                  <a:schemeClr val="tx1"/>
                </a:solidFill>
              </a:rPr>
              <a:t>课程的性质、目的任务和基本内容</a:t>
            </a:r>
            <a:endParaRPr lang="zh-CN" altLang="en-US" b="1">
              <a:solidFill>
                <a:schemeClr val="tx1"/>
              </a:solidFill>
            </a:endParaRPr>
          </a:p>
        </p:txBody>
      </p:sp>
      <p:sp>
        <p:nvSpPr>
          <p:cNvPr id="12" name="左大括号 11"/>
          <p:cNvSpPr/>
          <p:nvPr/>
        </p:nvSpPr>
        <p:spPr>
          <a:xfrm>
            <a:off x="3589655" y="365125"/>
            <a:ext cx="371475" cy="2151380"/>
          </a:xfrm>
          <a:prstGeom prst="leftBrace">
            <a:avLst>
              <a:gd name="adj1" fmla="val 32538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sp>
        <p:nvSpPr>
          <p:cNvPr id="13" name="圆角矩形 12"/>
          <p:cNvSpPr/>
          <p:nvPr/>
        </p:nvSpPr>
        <p:spPr>
          <a:xfrm>
            <a:off x="4046855" y="185420"/>
            <a:ext cx="32645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ltLang="zh-CN" b="1">
                <a:solidFill>
                  <a:schemeClr val="tx1"/>
                </a:solidFill>
              </a:rPr>
              <a:t>“</a:t>
            </a:r>
            <a:r>
              <a:rPr lang="zh-CN" altLang="en-US" b="1">
                <a:solidFill>
                  <a:schemeClr val="tx1"/>
                </a:solidFill>
              </a:rPr>
              <a:t>文化</a:t>
            </a:r>
            <a:r>
              <a:rPr lang="en-US" altLang="zh-CN" b="1">
                <a:solidFill>
                  <a:schemeClr val="tx1"/>
                </a:solidFill>
              </a:rPr>
              <a:t>”</a:t>
            </a:r>
            <a:r>
              <a:rPr lang="zh-CN" altLang="en-US" b="1">
                <a:solidFill>
                  <a:schemeClr val="tx1"/>
                </a:solidFill>
              </a:rPr>
              <a:t>名称的来源</a:t>
            </a:r>
            <a:endParaRPr lang="zh-CN" altLang="en-US" b="1">
              <a:solidFill>
                <a:schemeClr val="tx1"/>
              </a:solidFill>
            </a:endParaRPr>
          </a:p>
        </p:txBody>
      </p:sp>
      <p:sp>
        <p:nvSpPr>
          <p:cNvPr id="14" name="圆角矩形 13"/>
          <p:cNvSpPr/>
          <p:nvPr/>
        </p:nvSpPr>
        <p:spPr>
          <a:xfrm>
            <a:off x="4046855" y="1149985"/>
            <a:ext cx="32645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广义文化与狭义文化的</a:t>
            </a:r>
            <a:endParaRPr lang="zh-CN" altLang="en-US" b="1">
              <a:solidFill>
                <a:schemeClr val="tx1"/>
              </a:solidFill>
            </a:endParaRPr>
          </a:p>
        </p:txBody>
      </p:sp>
      <p:sp>
        <p:nvSpPr>
          <p:cNvPr id="15" name="圆角矩形 14"/>
          <p:cNvSpPr/>
          <p:nvPr/>
        </p:nvSpPr>
        <p:spPr>
          <a:xfrm>
            <a:off x="4046855" y="2102485"/>
            <a:ext cx="32645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各种与文化相关概念的正名</a:t>
            </a:r>
            <a:endParaRPr lang="zh-CN" altLang="en-US" b="1">
              <a:solidFill>
                <a:schemeClr val="tx1"/>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p:txBody>
          <a:bodyPr/>
          <a:lstStyle/>
          <a:p>
            <a:r>
              <a:rPr lang="en-US" altLang="zh-CN" sz="2400" dirty="0" smtClean="0">
                <a:latin typeface="+mj-ea"/>
                <a:ea typeface="+mj-ea"/>
              </a:rPr>
              <a:t>0.2.1</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分类</a:t>
            </a:r>
            <a:r>
              <a:rPr lang="en-US" altLang="zh-CN" sz="2400" dirty="0" smtClean="0">
                <a:solidFill>
                  <a:schemeClr val="accent5"/>
                </a:solidFill>
              </a:rPr>
              <a:t> </a:t>
            </a:r>
            <a:endParaRPr lang="en-US" altLang="zh-CN" sz="2400" dirty="0">
              <a:latin typeface="+mj-ea"/>
              <a:ea typeface="+mj-ea"/>
            </a:endParaRPr>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8" name="圆角矩形 7"/>
          <p:cNvSpPr/>
          <p:nvPr/>
        </p:nvSpPr>
        <p:spPr>
          <a:xfrm>
            <a:off x="439366" y="2747606"/>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9" name="圆角矩形 8"/>
          <p:cNvSpPr/>
          <p:nvPr/>
        </p:nvSpPr>
        <p:spPr>
          <a:xfrm>
            <a:off x="439366" y="4612659"/>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1" name="圆角矩形 10"/>
          <p:cNvSpPr/>
          <p:nvPr/>
        </p:nvSpPr>
        <p:spPr>
          <a:xfrm>
            <a:off x="439366" y="3229886"/>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2" name="圆角矩形 11"/>
          <p:cNvSpPr/>
          <p:nvPr/>
        </p:nvSpPr>
        <p:spPr>
          <a:xfrm>
            <a:off x="439424" y="5104123"/>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10" name="任意多边形 31"/>
          <p:cNvSpPr/>
          <p:nvPr/>
        </p:nvSpPr>
        <p:spPr>
          <a:xfrm rot="16200000">
            <a:off x="7788851" y="-179729"/>
            <a:ext cx="396356" cy="1924662"/>
          </a:xfrm>
          <a:custGeom>
            <a:avLst/>
            <a:gdLst>
              <a:gd name="connsiteX0" fmla="*/ 0 w 1778907"/>
              <a:gd name="connsiteY0" fmla="*/ 0 h 337992"/>
              <a:gd name="connsiteX1" fmla="*/ 1778907 w 1778907"/>
              <a:gd name="connsiteY1" fmla="*/ 0 h 337992"/>
              <a:gd name="connsiteX2" fmla="*/ 1778907 w 1778907"/>
              <a:gd name="connsiteY2" fmla="*/ 337992 h 337992"/>
              <a:gd name="connsiteX3" fmla="*/ 0 w 1778907"/>
              <a:gd name="connsiteY3" fmla="*/ 337992 h 337992"/>
              <a:gd name="connsiteX4" fmla="*/ 0 w 1778907"/>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907" h="337992">
                <a:moveTo>
                  <a:pt x="0" y="0"/>
                </a:moveTo>
                <a:lnTo>
                  <a:pt x="1778907" y="0"/>
                </a:lnTo>
                <a:lnTo>
                  <a:pt x="1778907"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1429" tIns="11430" rIns="11430" bIns="11429"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绪论</a:t>
            </a:r>
            <a:endParaRPr lang="zh-CN" altLang="en-US" sz="2000" kern="1200" dirty="0">
              <a:latin typeface="+mj-ea"/>
              <a:ea typeface="+mj-ea"/>
            </a:endParaRPr>
          </a:p>
        </p:txBody>
      </p:sp>
      <p:sp>
        <p:nvSpPr>
          <p:cNvPr id="13" name="任意多边形 32"/>
          <p:cNvSpPr/>
          <p:nvPr/>
        </p:nvSpPr>
        <p:spPr>
          <a:xfrm>
            <a:off x="9128054" y="8565"/>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问题一：文化的界定</a:t>
            </a:r>
            <a:endParaRPr lang="zh-CN" altLang="en-US" sz="2000" kern="1200" dirty="0">
              <a:latin typeface="+mj-ea"/>
              <a:ea typeface="+mj-ea"/>
            </a:endParaRPr>
          </a:p>
        </p:txBody>
      </p:sp>
      <p:sp>
        <p:nvSpPr>
          <p:cNvPr id="14" name="任意多边形 80"/>
          <p:cNvSpPr/>
          <p:nvPr/>
        </p:nvSpPr>
        <p:spPr>
          <a:xfrm>
            <a:off x="9128054" y="405936"/>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问题二：文化的分类</a:t>
            </a:r>
            <a:endParaRPr lang="zh-CN" altLang="en-US" sz="2000" kern="1200" dirty="0">
              <a:latin typeface="+mj-ea"/>
              <a:ea typeface="+mj-ea"/>
            </a:endParaRPr>
          </a:p>
        </p:txBody>
      </p:sp>
      <p:sp>
        <p:nvSpPr>
          <p:cNvPr id="15" name="任意多边形 83"/>
          <p:cNvSpPr/>
          <p:nvPr/>
        </p:nvSpPr>
        <p:spPr>
          <a:xfrm>
            <a:off x="9128054" y="737139"/>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问题三：文化的继承</a:t>
            </a:r>
            <a:endParaRPr lang="zh-CN" altLang="en-US" sz="2000" kern="1200" dirty="0">
              <a:latin typeface="+mj-ea"/>
              <a:ea typeface="+mj-ea"/>
            </a:endParaRPr>
          </a:p>
        </p:txBody>
      </p:sp>
      <p:sp>
        <p:nvSpPr>
          <p:cNvPr id="16" name="任意多边形 87"/>
          <p:cNvSpPr/>
          <p:nvPr/>
        </p:nvSpPr>
        <p:spPr>
          <a:xfrm>
            <a:off x="9128054" y="1115518"/>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问题四：文化的学习</a:t>
            </a:r>
            <a:endParaRPr lang="zh-CN" altLang="en-US" sz="2000" kern="1200" dirty="0">
              <a:latin typeface="+mj-ea"/>
              <a:ea typeface="+mj-ea"/>
            </a:endParaRPr>
          </a:p>
        </p:txBody>
      </p:sp>
      <p:sp>
        <p:nvSpPr>
          <p:cNvPr id="17" name="矩形 16"/>
          <p:cNvSpPr/>
          <p:nvPr/>
        </p:nvSpPr>
        <p:spPr>
          <a:xfrm>
            <a:off x="0" y="-92025"/>
            <a:ext cx="10659688" cy="414020"/>
          </a:xfrm>
          <a:prstGeom prst="rect">
            <a:avLst/>
          </a:prstGeom>
        </p:spPr>
        <p:txBody>
          <a:bodyPr wrap="square">
            <a:spAutoFit/>
          </a:bodyPr>
          <a:lstStyle/>
          <a:p>
            <a:pPr>
              <a:lnSpc>
                <a:spcPct val="150000"/>
              </a:lnSpc>
            </a:pPr>
            <a:r>
              <a:rPr sz="1400" dirty="0" smtClean="0"/>
              <a:t>0.2.1一、民族文化和国别文化</a:t>
            </a:r>
            <a:endParaRPr sz="1400" dirty="0" smtClean="0"/>
          </a:p>
        </p:txBody>
      </p:sp>
      <p:sp>
        <p:nvSpPr>
          <p:cNvPr id="6" name="内容占位符 2"/>
          <p:cNvSpPr>
            <a:spLocks noGrp="1"/>
          </p:cNvSpPr>
          <p:nvPr/>
        </p:nvSpPr>
        <p:spPr>
          <a:xfrm>
            <a:off x="965200" y="131682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一、民族文化</a:t>
            </a:r>
            <a:r>
              <a:rPr lang="en-US" altLang="zh-CN" sz="2400" b="1" dirty="0" smtClean="0">
                <a:latin typeface="方正清刻本悦宋简体" panose="02000000000000000000" pitchFamily="2" charset="-122"/>
                <a:ea typeface="方正清刻本悦宋简体" panose="02000000000000000000" pitchFamily="2" charset="-122"/>
              </a:rPr>
              <a:t>&amp;</a:t>
            </a:r>
            <a:r>
              <a:rPr lang="zh-CN" altLang="en-US" sz="2400" b="1" dirty="0" smtClean="0">
                <a:latin typeface="方正清刻本悦宋简体" panose="02000000000000000000" pitchFamily="2" charset="-122"/>
                <a:ea typeface="方正清刻本悦宋简体" panose="02000000000000000000" pitchFamily="2" charset="-122"/>
              </a:rPr>
              <a:t>国别文化</a:t>
            </a:r>
            <a:r>
              <a:rPr lang="zh-CN" altLang="zh-CN" sz="2400" b="1" dirty="0" smtClean="0">
                <a:latin typeface="方正清刻本悦宋简体" panose="02000000000000000000" pitchFamily="2" charset="-122"/>
                <a:ea typeface="方正清刻本悦宋简体" panose="02000000000000000000" pitchFamily="2" charset="-122"/>
              </a:rPr>
              <a:t>：</a:t>
            </a:r>
            <a:endParaRPr lang="zh-CN" altLang="zh-CN" dirty="0" smtClean="0"/>
          </a:p>
          <a:p>
            <a:r>
              <a:rPr lang="zh-CN" altLang="zh-CN" dirty="0" smtClean="0"/>
              <a:t>（一）民族文化</a:t>
            </a:r>
            <a:endParaRPr lang="zh-CN" altLang="zh-CN" dirty="0" smtClean="0"/>
          </a:p>
          <a:p>
            <a:r>
              <a:rPr lang="en-US" altLang="zh-CN" dirty="0" smtClean="0">
                <a:solidFill>
                  <a:prstClr val="black"/>
                </a:solidFill>
                <a:sym typeface="+mn-ea"/>
              </a:rPr>
              <a:t>1.</a:t>
            </a:r>
            <a:r>
              <a:rPr lang="zh-CN" altLang="en-US" dirty="0" smtClean="0">
                <a:solidFill>
                  <a:prstClr val="black"/>
                </a:solidFill>
                <a:sym typeface="+mn-ea"/>
              </a:rPr>
              <a:t>不同的民族有自己不同于其他民族的文化，</a:t>
            </a:r>
            <a:r>
              <a:rPr lang="zh-CN" altLang="en-US" b="1" u="sng" dirty="0" smtClean="0">
                <a:solidFill>
                  <a:schemeClr val="accent5"/>
                </a:solidFill>
                <a:sym typeface="+mn-ea"/>
              </a:rPr>
              <a:t>文化的差异与特色</a:t>
            </a:r>
            <a:r>
              <a:rPr lang="zh-CN" altLang="en-US" dirty="0" smtClean="0">
                <a:solidFill>
                  <a:prstClr val="black"/>
                </a:solidFill>
                <a:sym typeface="+mn-ea"/>
              </a:rPr>
              <a:t>是</a:t>
            </a:r>
            <a:r>
              <a:rPr lang="zh-CN" altLang="en-US" u="sng" dirty="0" smtClean="0">
                <a:solidFill>
                  <a:prstClr val="black"/>
                </a:solidFill>
                <a:sym typeface="+mn-ea"/>
              </a:rPr>
              <a:t>划分民族</a:t>
            </a:r>
            <a:r>
              <a:rPr lang="zh-CN" altLang="en-US" dirty="0" smtClean="0">
                <a:solidFill>
                  <a:prstClr val="black"/>
                </a:solidFill>
                <a:sym typeface="+mn-ea"/>
              </a:rPr>
              <a:t>的标志。</a:t>
            </a:r>
            <a:br>
              <a:rPr lang="zh-CN" altLang="en-US" dirty="0" smtClean="0">
                <a:solidFill>
                  <a:prstClr val="black"/>
                </a:solidFill>
                <a:sym typeface="+mn-ea"/>
              </a:rPr>
            </a:br>
            <a:r>
              <a:rPr lang="en-US" altLang="zh-CN" dirty="0" smtClean="0">
                <a:solidFill>
                  <a:prstClr val="black"/>
                </a:solidFill>
                <a:sym typeface="+mn-ea"/>
              </a:rPr>
              <a:t>2.</a:t>
            </a:r>
            <a:r>
              <a:rPr lang="zh-CN" altLang="en-US" dirty="0" smtClean="0">
                <a:solidFill>
                  <a:prstClr val="black"/>
                </a:solidFill>
                <a:sym typeface="+mn-ea"/>
              </a:rPr>
              <a:t>每一个民族都有自己</a:t>
            </a:r>
            <a:r>
              <a:rPr lang="zh-CN" altLang="en-US" b="1" u="sng" dirty="0" smtClean="0">
                <a:solidFill>
                  <a:schemeClr val="accent5"/>
                </a:solidFill>
                <a:latin typeface="+mn-lt"/>
                <a:ea typeface="+mn-ea"/>
                <a:sym typeface="+mn-ea"/>
              </a:rPr>
              <a:t>独立的</a:t>
            </a:r>
            <a:r>
              <a:rPr lang="zh-CN" altLang="en-US" u="sng" dirty="0" smtClean="0">
                <a:solidFill>
                  <a:prstClr val="black"/>
                </a:solidFill>
                <a:sym typeface="+mn-ea"/>
              </a:rPr>
              <a:t>文化</a:t>
            </a:r>
            <a:r>
              <a:rPr lang="zh-CN" altLang="en-US" dirty="0" smtClean="0">
                <a:solidFill>
                  <a:prstClr val="black"/>
                </a:solidFill>
                <a:sym typeface="+mn-ea"/>
              </a:rPr>
              <a:t>，每个民族的文化都有自己发展的历史。</a:t>
            </a:r>
            <a:endParaRPr lang="zh-CN" altLang="en-US" dirty="0" smtClean="0">
              <a:solidFill>
                <a:prstClr val="black"/>
              </a:solidFill>
              <a:sym typeface="+mn-ea"/>
            </a:endParaRPr>
          </a:p>
          <a:p>
            <a:endParaRPr lang="zh-CN" altLang="en-US" kern="1200" dirty="0" smtClean="0">
              <a:solidFill>
                <a:prstClr val="black"/>
              </a:solidFill>
              <a:latin typeface="等线" panose="02010600030101010101" pitchFamily="2" charset="-122"/>
              <a:ea typeface="等线" panose="02010600030101010101" pitchFamily="2" charset="-122"/>
              <a:cs typeface="+mn-cs"/>
              <a:sym typeface="+mn-ea"/>
            </a:endParaRPr>
          </a:p>
          <a:p>
            <a:r>
              <a:rPr lang="zh-CN" altLang="en-US" dirty="0" smtClean="0">
                <a:solidFill>
                  <a:prstClr val="black"/>
                </a:solidFill>
                <a:sym typeface="+mn-ea"/>
              </a:rPr>
              <a:t>（二）国别文化</a:t>
            </a:r>
            <a:endParaRPr lang="zh-CN" altLang="en-US" kern="1200" dirty="0" smtClean="0">
              <a:solidFill>
                <a:prstClr val="black"/>
              </a:solidFill>
              <a:latin typeface="等线" panose="02010600030101010101" pitchFamily="2" charset="-122"/>
              <a:ea typeface="等线" panose="02010600030101010101" pitchFamily="2" charset="-122"/>
              <a:cs typeface="+mn-cs"/>
            </a:endParaRPr>
          </a:p>
          <a:p>
            <a:r>
              <a:rPr lang="en-US" altLang="zh-CN" dirty="0" smtClean="0">
                <a:solidFill>
                  <a:prstClr val="black"/>
                </a:solidFill>
                <a:sym typeface="+mn-ea"/>
              </a:rPr>
              <a:t>1.</a:t>
            </a:r>
            <a:r>
              <a:rPr lang="zh-CN" altLang="en-US" dirty="0" smtClean="0">
                <a:solidFill>
                  <a:prstClr val="black"/>
                </a:solidFill>
                <a:sym typeface="+mn-ea"/>
              </a:rPr>
              <a:t>以</a:t>
            </a:r>
            <a:r>
              <a:rPr lang="zh-CN" altLang="en-US" b="1" u="sng" dirty="0" smtClean="0">
                <a:solidFill>
                  <a:schemeClr val="accent5"/>
                </a:solidFill>
                <a:sym typeface="+mn-ea"/>
              </a:rPr>
              <a:t>国家</a:t>
            </a:r>
            <a:r>
              <a:rPr lang="zh-CN" altLang="en-US" dirty="0" smtClean="0">
                <a:solidFill>
                  <a:prstClr val="black"/>
                </a:solidFill>
                <a:sym typeface="+mn-ea"/>
              </a:rPr>
              <a:t>为划分文化的社会依据</a:t>
            </a:r>
            <a:endParaRPr lang="zh-CN" altLang="zh-CN" dirty="0" smtClean="0"/>
          </a:p>
          <a:p>
            <a:r>
              <a:rPr lang="en-US" altLang="zh-CN" dirty="0"/>
              <a:t>2.</a:t>
            </a:r>
            <a:r>
              <a:rPr lang="zh-CN" altLang="en-US" dirty="0" smtClean="0">
                <a:solidFill>
                  <a:prstClr val="black"/>
                </a:solidFill>
                <a:sym typeface="+mn-ea"/>
              </a:rPr>
              <a:t>多民族国家的文化即民族共同体的文化</a:t>
            </a:r>
            <a:endParaRPr lang="en-US" altLang="zh-C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p:txBody>
          <a:bodyPr/>
          <a:lstStyle/>
          <a:p>
            <a:r>
              <a:rPr lang="en-US" altLang="zh-CN" sz="2400" dirty="0" smtClean="0">
                <a:latin typeface="+mj-ea"/>
                <a:ea typeface="+mj-ea"/>
              </a:rPr>
              <a:t>0.2.1</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分类</a:t>
            </a:r>
            <a:r>
              <a:rPr lang="en-US" altLang="zh-CN" sz="2400" dirty="0" smtClean="0">
                <a:solidFill>
                  <a:schemeClr val="accent5"/>
                </a:solidFill>
              </a:rPr>
              <a:t> </a:t>
            </a:r>
            <a:endParaRPr lang="en-US" altLang="zh-CN" sz="2400" dirty="0">
              <a:latin typeface="+mj-ea"/>
              <a:ea typeface="+mj-ea"/>
            </a:endParaRPr>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0" name="任意多边形 31"/>
          <p:cNvSpPr/>
          <p:nvPr/>
        </p:nvSpPr>
        <p:spPr>
          <a:xfrm rot="16200000">
            <a:off x="7788851" y="-179729"/>
            <a:ext cx="396356" cy="1924662"/>
          </a:xfrm>
          <a:custGeom>
            <a:avLst/>
            <a:gdLst>
              <a:gd name="connsiteX0" fmla="*/ 0 w 1778907"/>
              <a:gd name="connsiteY0" fmla="*/ 0 h 337992"/>
              <a:gd name="connsiteX1" fmla="*/ 1778907 w 1778907"/>
              <a:gd name="connsiteY1" fmla="*/ 0 h 337992"/>
              <a:gd name="connsiteX2" fmla="*/ 1778907 w 1778907"/>
              <a:gd name="connsiteY2" fmla="*/ 337992 h 337992"/>
              <a:gd name="connsiteX3" fmla="*/ 0 w 1778907"/>
              <a:gd name="connsiteY3" fmla="*/ 337992 h 337992"/>
              <a:gd name="connsiteX4" fmla="*/ 0 w 1778907"/>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907" h="337992">
                <a:moveTo>
                  <a:pt x="0" y="0"/>
                </a:moveTo>
                <a:lnTo>
                  <a:pt x="1778907" y="0"/>
                </a:lnTo>
                <a:lnTo>
                  <a:pt x="1778907"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1429" tIns="11430" rIns="11430" bIns="11429"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绪论</a:t>
            </a:r>
            <a:endParaRPr lang="zh-CN" altLang="en-US" sz="2000" kern="1200" dirty="0">
              <a:latin typeface="+mj-ea"/>
              <a:ea typeface="+mj-ea"/>
            </a:endParaRPr>
          </a:p>
        </p:txBody>
      </p:sp>
      <p:sp>
        <p:nvSpPr>
          <p:cNvPr id="13" name="任意多边形 32"/>
          <p:cNvSpPr/>
          <p:nvPr/>
        </p:nvSpPr>
        <p:spPr>
          <a:xfrm>
            <a:off x="9128054" y="8565"/>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问题一：文化的界定</a:t>
            </a:r>
            <a:endParaRPr lang="zh-CN" altLang="en-US" sz="2000" kern="1200" dirty="0">
              <a:latin typeface="+mj-ea"/>
              <a:ea typeface="+mj-ea"/>
            </a:endParaRPr>
          </a:p>
        </p:txBody>
      </p:sp>
      <p:sp>
        <p:nvSpPr>
          <p:cNvPr id="14" name="任意多边形 80"/>
          <p:cNvSpPr/>
          <p:nvPr/>
        </p:nvSpPr>
        <p:spPr>
          <a:xfrm>
            <a:off x="9128054" y="405936"/>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问题二：文化的分类</a:t>
            </a:r>
            <a:endParaRPr lang="zh-CN" altLang="en-US" sz="2000" kern="1200" dirty="0">
              <a:latin typeface="+mj-ea"/>
              <a:ea typeface="+mj-ea"/>
            </a:endParaRPr>
          </a:p>
        </p:txBody>
      </p:sp>
      <p:sp>
        <p:nvSpPr>
          <p:cNvPr id="15" name="任意多边形 83"/>
          <p:cNvSpPr/>
          <p:nvPr/>
        </p:nvSpPr>
        <p:spPr>
          <a:xfrm>
            <a:off x="9128054" y="737139"/>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问题三：文化的继承</a:t>
            </a:r>
            <a:endParaRPr lang="zh-CN" altLang="en-US" sz="2000" kern="1200" dirty="0">
              <a:latin typeface="+mj-ea"/>
              <a:ea typeface="+mj-ea"/>
            </a:endParaRPr>
          </a:p>
        </p:txBody>
      </p:sp>
      <p:sp>
        <p:nvSpPr>
          <p:cNvPr id="16" name="任意多边形 87"/>
          <p:cNvSpPr/>
          <p:nvPr/>
        </p:nvSpPr>
        <p:spPr>
          <a:xfrm>
            <a:off x="9128054" y="1115518"/>
            <a:ext cx="3063946" cy="356976"/>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j-ea"/>
                <a:ea typeface="+mj-ea"/>
              </a:rPr>
              <a:t>问题四：文化的学习</a:t>
            </a:r>
            <a:endParaRPr lang="zh-CN" altLang="en-US" sz="2000" kern="1200" dirty="0">
              <a:latin typeface="+mj-ea"/>
              <a:ea typeface="+mj-ea"/>
            </a:endParaRPr>
          </a:p>
        </p:txBody>
      </p:sp>
      <p:sp>
        <p:nvSpPr>
          <p:cNvPr id="17" name="矩形 16"/>
          <p:cNvSpPr/>
          <p:nvPr/>
        </p:nvSpPr>
        <p:spPr>
          <a:xfrm>
            <a:off x="0" y="-92025"/>
            <a:ext cx="10659688" cy="414020"/>
          </a:xfrm>
          <a:prstGeom prst="rect">
            <a:avLst/>
          </a:prstGeom>
        </p:spPr>
        <p:txBody>
          <a:bodyPr wrap="square">
            <a:spAutoFit/>
          </a:bodyPr>
          <a:lstStyle/>
          <a:p>
            <a:pPr>
              <a:lnSpc>
                <a:spcPct val="150000"/>
              </a:lnSpc>
            </a:pPr>
            <a:r>
              <a:rPr sz="1400" dirty="0" smtClean="0"/>
              <a:t>0.2.1一、民族文化和国别文化</a:t>
            </a:r>
            <a:endParaRPr sz="1400" dirty="0" smtClean="0"/>
          </a:p>
        </p:txBody>
      </p:sp>
      <p:sp>
        <p:nvSpPr>
          <p:cNvPr id="6" name="内容占位符 2"/>
          <p:cNvSpPr>
            <a:spLocks noGrp="1"/>
          </p:cNvSpPr>
          <p:nvPr/>
        </p:nvSpPr>
        <p:spPr>
          <a:xfrm>
            <a:off x="950595" y="136889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一、民族文化</a:t>
            </a:r>
            <a:r>
              <a:rPr lang="en-US" altLang="zh-CN" sz="2400" b="1" dirty="0" smtClean="0">
                <a:latin typeface="方正清刻本悦宋简体" panose="02000000000000000000" pitchFamily="2" charset="-122"/>
                <a:ea typeface="方正清刻本悦宋简体" panose="02000000000000000000" pitchFamily="2" charset="-122"/>
              </a:rPr>
              <a:t>&amp;</a:t>
            </a:r>
            <a:r>
              <a:rPr lang="zh-CN" altLang="en-US" sz="2400" b="1" dirty="0" smtClean="0">
                <a:latin typeface="方正清刻本悦宋简体" panose="02000000000000000000" pitchFamily="2" charset="-122"/>
                <a:ea typeface="方正清刻本悦宋简体" panose="02000000000000000000" pitchFamily="2" charset="-122"/>
              </a:rPr>
              <a:t>国别文化</a:t>
            </a:r>
            <a:r>
              <a:rPr lang="zh-CN" altLang="zh-CN" sz="2400" b="1" dirty="0" smtClean="0">
                <a:latin typeface="方正清刻本悦宋简体" panose="02000000000000000000" pitchFamily="2" charset="-122"/>
                <a:ea typeface="方正清刻本悦宋简体" panose="02000000000000000000" pitchFamily="2" charset="-122"/>
              </a:rPr>
              <a:t>：</a:t>
            </a:r>
            <a:endParaRPr lang="zh-CN" altLang="zh-CN" dirty="0" smtClean="0"/>
          </a:p>
          <a:p>
            <a:r>
              <a:rPr lang="zh-CN" altLang="zh-CN" dirty="0" smtClean="0"/>
              <a:t>中国文化</a:t>
            </a:r>
            <a:r>
              <a:rPr lang="zh-CN" altLang="en-US" dirty="0">
                <a:solidFill>
                  <a:schemeClr val="accent5"/>
                </a:solidFill>
                <a:sym typeface="+mn-ea"/>
              </a:rPr>
              <a:t>★（</a:t>
            </a:r>
            <a:r>
              <a:rPr lang="en-US" altLang="zh-CN" dirty="0">
                <a:solidFill>
                  <a:schemeClr val="accent5"/>
                </a:solidFill>
                <a:sym typeface="+mn-ea"/>
              </a:rPr>
              <a:t>1610</a:t>
            </a:r>
            <a:r>
              <a:rPr lang="zh-CN" altLang="en-US" dirty="0">
                <a:solidFill>
                  <a:schemeClr val="accent5"/>
                </a:solidFill>
                <a:sym typeface="+mn-ea"/>
              </a:rPr>
              <a:t>多）</a:t>
            </a:r>
            <a:endParaRPr lang="zh-CN" altLang="zh-CN" dirty="0" smtClean="0"/>
          </a:p>
          <a:p>
            <a:r>
              <a:rPr lang="en-US" altLang="zh-CN" dirty="0" smtClean="0">
                <a:sym typeface="+mn-ea"/>
              </a:rPr>
              <a:t>1.</a:t>
            </a:r>
            <a:r>
              <a:rPr lang="zh-CN" altLang="en-US" dirty="0" smtClean="0">
                <a:sym typeface="+mn-ea"/>
              </a:rPr>
              <a:t>别称：</a:t>
            </a:r>
            <a:r>
              <a:rPr lang="zh-CN" altLang="en-US" b="1" u="sng" dirty="0">
                <a:solidFill>
                  <a:schemeClr val="accent5"/>
                </a:solidFill>
                <a:sym typeface="+mn-ea"/>
              </a:rPr>
              <a:t>中华</a:t>
            </a:r>
            <a:r>
              <a:rPr lang="zh-CN" altLang="en-US" dirty="0">
                <a:sym typeface="+mn-ea"/>
              </a:rPr>
              <a:t>文化、</a:t>
            </a:r>
            <a:r>
              <a:rPr lang="zh-CN" altLang="en-US" b="1" u="sng" dirty="0">
                <a:solidFill>
                  <a:schemeClr val="accent5"/>
                </a:solidFill>
                <a:sym typeface="+mn-ea"/>
              </a:rPr>
              <a:t>华夏</a:t>
            </a:r>
            <a:r>
              <a:rPr lang="zh-CN" altLang="en-US" dirty="0">
                <a:sym typeface="+mn-ea"/>
              </a:rPr>
              <a:t>文化、</a:t>
            </a:r>
            <a:r>
              <a:rPr lang="zh-CN" altLang="en-US" b="1" u="sng" dirty="0">
                <a:solidFill>
                  <a:schemeClr val="accent5"/>
                </a:solidFill>
                <a:sym typeface="+mn-ea"/>
              </a:rPr>
              <a:t>炎黄</a:t>
            </a:r>
            <a:r>
              <a:rPr lang="zh-CN" altLang="en-US" dirty="0" smtClean="0">
                <a:sym typeface="+mn-ea"/>
              </a:rPr>
              <a:t>文化</a:t>
            </a:r>
            <a:br>
              <a:rPr lang="zh-CN" altLang="en-US" dirty="0" smtClean="0">
                <a:sym typeface="+mn-ea"/>
              </a:rPr>
            </a:br>
            <a:r>
              <a:rPr lang="en-US" altLang="zh-CN" dirty="0" smtClean="0">
                <a:sym typeface="+mn-ea"/>
              </a:rPr>
              <a:t>2.</a:t>
            </a:r>
            <a:r>
              <a:rPr lang="zh-CN" altLang="en-US" dirty="0" smtClean="0">
                <a:sym typeface="+mn-ea"/>
              </a:rPr>
              <a:t>形成的原因：</a:t>
            </a:r>
            <a:endParaRPr lang="en-US" altLang="zh-CN" dirty="0" smtClean="0"/>
          </a:p>
          <a:p>
            <a:pPr>
              <a:buFont typeface="+mj-lt"/>
            </a:pPr>
            <a:r>
              <a:rPr lang="zh-CN" altLang="en-US" dirty="0" smtClean="0">
                <a:sym typeface="+mn-ea"/>
              </a:rPr>
              <a:t>（</a:t>
            </a:r>
            <a:r>
              <a:rPr lang="en-US" altLang="zh-CN" dirty="0" smtClean="0">
                <a:sym typeface="+mn-ea"/>
              </a:rPr>
              <a:t>1</a:t>
            </a:r>
            <a:r>
              <a:rPr lang="zh-CN" altLang="en-US" dirty="0" smtClean="0">
                <a:sym typeface="+mn-ea"/>
              </a:rPr>
              <a:t>）同源：共同的文化源。    </a:t>
            </a:r>
            <a:endParaRPr lang="en-US" altLang="zh-CN" dirty="0" smtClean="0"/>
          </a:p>
          <a:p>
            <a:pPr>
              <a:buFont typeface="+mj-lt"/>
            </a:pPr>
            <a:r>
              <a:rPr lang="zh-CN" altLang="en-US" dirty="0" smtClean="0">
                <a:sym typeface="+mn-ea"/>
              </a:rPr>
              <a:t>（</a:t>
            </a:r>
            <a:r>
              <a:rPr lang="en-US" altLang="zh-CN" dirty="0" smtClean="0">
                <a:sym typeface="+mn-ea"/>
              </a:rPr>
              <a:t>2</a:t>
            </a:r>
            <a:r>
              <a:rPr lang="zh-CN" altLang="en-US" dirty="0" smtClean="0">
                <a:sym typeface="+mn-ea"/>
              </a:rPr>
              <a:t>）多元一体：（交流、渗透、促进）。 </a:t>
            </a:r>
            <a:endParaRPr lang="zh-CN" altLang="en-US" dirty="0" smtClean="0"/>
          </a:p>
          <a:p>
            <a:pPr>
              <a:buFont typeface="+mj-lt"/>
            </a:pPr>
            <a:r>
              <a:rPr lang="zh-CN" altLang="en-US" dirty="0" smtClean="0">
                <a:sym typeface="+mn-ea"/>
              </a:rPr>
              <a:t>（</a:t>
            </a:r>
            <a:r>
              <a:rPr lang="en-US" altLang="zh-CN" dirty="0" smtClean="0">
                <a:sym typeface="+mn-ea"/>
              </a:rPr>
              <a:t>3</a:t>
            </a:r>
            <a:r>
              <a:rPr lang="zh-CN" altLang="en-US" dirty="0" smtClean="0">
                <a:sym typeface="+mn-ea"/>
              </a:rPr>
              <a:t>）主体：汉民族文化在主导，团结凝聚各民族文化。 </a:t>
            </a:r>
            <a:endParaRPr lang="zh-CN" altLang="en-US" dirty="0" smtClean="0"/>
          </a:p>
          <a:p>
            <a:endParaRPr lang="en-US" altLang="zh-CN" dirty="0"/>
          </a:p>
        </p:txBody>
      </p:sp>
      <p:sp>
        <p:nvSpPr>
          <p:cNvPr id="7" name="圆角矩形 6"/>
          <p:cNvSpPr/>
          <p:nvPr/>
        </p:nvSpPr>
        <p:spPr>
          <a:xfrm>
            <a:off x="3799492" y="2344452"/>
            <a:ext cx="399011" cy="39901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latin typeface="+mj-ea"/>
                <a:ea typeface="+mj-ea"/>
              </a:rPr>
              <a:t>大</a:t>
            </a:r>
            <a:endParaRPr lang="zh-CN" altLang="en-US" sz="2000" dirty="0">
              <a:latin typeface="+mj-ea"/>
              <a:ea typeface="+mj-ea"/>
            </a:endParaRPr>
          </a:p>
        </p:txBody>
      </p:sp>
      <p:sp>
        <p:nvSpPr>
          <p:cNvPr id="5" name="圆角矩形 4"/>
          <p:cNvSpPr/>
          <p:nvPr/>
        </p:nvSpPr>
        <p:spPr>
          <a:xfrm>
            <a:off x="4348421" y="2344452"/>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latin typeface="+mj-ea"/>
                <a:ea typeface="+mj-ea"/>
              </a:rPr>
              <a:t>选</a:t>
            </a:r>
            <a:endParaRPr lang="zh-CN" altLang="en-US" sz="2000" dirty="0">
              <a:latin typeface="+mj-ea"/>
              <a:ea typeface="+mj-ea"/>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3" name="内容占位符 2"/>
          <p:cNvSpPr>
            <a:spLocks noGrp="1"/>
          </p:cNvSpPr>
          <p:nvPr>
            <p:ph idx="1"/>
          </p:nvPr>
        </p:nvSpPr>
        <p:spPr>
          <a:xfrm>
            <a:off x="838200" y="1189823"/>
            <a:ext cx="10515600" cy="938236"/>
          </a:xfrm>
        </p:spPr>
        <p:txBody>
          <a:bodyPr/>
          <a:lstStyle/>
          <a:p>
            <a:r>
              <a:rPr lang="en-US" altLang="zh-CN" sz="2400" dirty="0" smtClean="0">
                <a:latin typeface="+mj-ea"/>
                <a:ea typeface="+mj-ea"/>
              </a:rPr>
              <a:t>0.2.</a:t>
            </a:r>
            <a:r>
              <a:rPr lang="en-US" altLang="zh-CN" sz="2400" dirty="0">
                <a:latin typeface="+mj-ea"/>
                <a:ea typeface="+mj-ea"/>
              </a:rPr>
              <a:t>1</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分类</a:t>
            </a:r>
            <a:endParaRPr lang="en-US" altLang="zh-CN" sz="2400" dirty="0">
              <a:latin typeface="+mj-ea"/>
              <a:ea typeface="+mj-ea"/>
            </a:endParaRPr>
          </a:p>
          <a:p>
            <a:endParaRPr lang="zh-CN" altLang="en-US" dirty="0"/>
          </a:p>
        </p:txBody>
      </p:sp>
      <p:pic>
        <p:nvPicPr>
          <p:cNvPr id="10" name="图片 9"/>
          <p:cNvPicPr>
            <a:picLocks noChangeAspect="1"/>
          </p:cNvPicPr>
          <p:nvPr/>
        </p:nvPicPr>
        <p:blipFill>
          <a:blip r:embed="rId1"/>
          <a:stretch>
            <a:fillRect/>
          </a:stretch>
        </p:blipFill>
        <p:spPr>
          <a:xfrm>
            <a:off x="463165" y="4123113"/>
            <a:ext cx="3021692" cy="2128058"/>
          </a:xfrm>
          <a:prstGeom prst="rect">
            <a:avLst/>
          </a:prstGeom>
        </p:spPr>
      </p:pic>
      <p:pic>
        <p:nvPicPr>
          <p:cNvPr id="11" name="图片 10"/>
          <p:cNvPicPr>
            <a:picLocks noChangeAspect="1"/>
          </p:cNvPicPr>
          <p:nvPr/>
        </p:nvPicPr>
        <p:blipFill>
          <a:blip r:embed="rId2"/>
          <a:stretch>
            <a:fillRect/>
          </a:stretch>
        </p:blipFill>
        <p:spPr>
          <a:xfrm>
            <a:off x="838200" y="1872957"/>
            <a:ext cx="2271622" cy="2117152"/>
          </a:xfrm>
          <a:prstGeom prst="rect">
            <a:avLst/>
          </a:prstGeom>
        </p:spPr>
      </p:pic>
      <p:sp>
        <p:nvSpPr>
          <p:cNvPr id="12" name="文本框 11"/>
          <p:cNvSpPr txBox="1"/>
          <p:nvPr/>
        </p:nvSpPr>
        <p:spPr>
          <a:xfrm>
            <a:off x="4056349" y="2478192"/>
            <a:ext cx="6350923" cy="1106805"/>
          </a:xfrm>
          <a:prstGeom prst="rect">
            <a:avLst/>
          </a:prstGeom>
          <a:noFill/>
        </p:spPr>
        <p:txBody>
          <a:bodyPr wrap="square" rtlCol="0">
            <a:spAutoFit/>
          </a:bodyPr>
          <a:lstStyle/>
          <a:p>
            <a:pPr>
              <a:lnSpc>
                <a:spcPct val="150000"/>
              </a:lnSpc>
            </a:pPr>
            <a:r>
              <a:rPr lang="zh-CN" altLang="en-US" sz="2400" dirty="0">
                <a:latin typeface="+mj-ea"/>
                <a:ea typeface="+mj-ea"/>
              </a:rPr>
              <a:t>上层文化</a:t>
            </a:r>
            <a:r>
              <a:rPr lang="zh-CN" altLang="en-US" sz="2000" dirty="0" smtClean="0">
                <a:latin typeface="等线" panose="02010600030101010101" pitchFamily="2" charset="-122"/>
                <a:ea typeface="等线" panose="02010600030101010101" pitchFamily="2" charset="-122"/>
              </a:rPr>
              <a:t>：</a:t>
            </a:r>
            <a:r>
              <a:rPr lang="zh-CN" altLang="en-US" sz="2000" b="1" u="sng" dirty="0" smtClean="0">
                <a:solidFill>
                  <a:srgbClr val="FF0000"/>
                </a:solidFill>
                <a:latin typeface="等线" panose="02010600030101010101" pitchFamily="2" charset="-122"/>
                <a:ea typeface="等线" panose="02010600030101010101" pitchFamily="2" charset="-122"/>
              </a:rPr>
              <a:t>宫廷文化</a:t>
            </a:r>
            <a:r>
              <a:rPr lang="en-US" altLang="zh-CN" sz="2000" b="1" u="sng" dirty="0" smtClean="0">
                <a:solidFill>
                  <a:srgbClr val="FF0000"/>
                </a:solidFill>
                <a:latin typeface="等线" panose="02010600030101010101" pitchFamily="2" charset="-122"/>
                <a:ea typeface="等线" panose="02010600030101010101" pitchFamily="2" charset="-122"/>
              </a:rPr>
              <a:t>+</a:t>
            </a:r>
            <a:r>
              <a:rPr lang="zh-CN" altLang="en-US" sz="2000" b="1" u="sng" dirty="0" smtClean="0">
                <a:solidFill>
                  <a:srgbClr val="FF0000"/>
                </a:solidFill>
                <a:latin typeface="等线" panose="02010600030101010101" pitchFamily="2" charset="-122"/>
                <a:ea typeface="等线" panose="02010600030101010101" pitchFamily="2" charset="-122"/>
              </a:rPr>
              <a:t>上层文人</a:t>
            </a:r>
            <a:r>
              <a:rPr lang="zh-CN" altLang="en-US" sz="2000" dirty="0" smtClean="0">
                <a:latin typeface="等线" panose="02010600030101010101" pitchFamily="2" charset="-122"/>
                <a:ea typeface="等线" panose="02010600030101010101" pitchFamily="2" charset="-122"/>
              </a:rPr>
              <a:t>文化，多数以</a:t>
            </a:r>
            <a:r>
              <a:rPr lang="zh-CN" altLang="en-US" sz="2000" b="1" u="sng" dirty="0" smtClean="0">
                <a:solidFill>
                  <a:schemeClr val="accent5"/>
                </a:solidFill>
                <a:latin typeface="等线" panose="02010600030101010101" pitchFamily="2" charset="-122"/>
                <a:ea typeface="等线" panose="02010600030101010101" pitchFamily="2" charset="-122"/>
              </a:rPr>
              <a:t>文字典籍</a:t>
            </a:r>
            <a:r>
              <a:rPr lang="zh-CN" altLang="en-US" sz="2000" dirty="0" smtClean="0">
                <a:latin typeface="等线" panose="02010600030101010101" pitchFamily="2" charset="-122"/>
                <a:ea typeface="等线" panose="02010600030101010101" pitchFamily="2" charset="-122"/>
              </a:rPr>
              <a:t>为传承载体</a:t>
            </a:r>
            <a:r>
              <a:rPr lang="zh-CN" altLang="en-US" sz="2000" dirty="0">
                <a:solidFill>
                  <a:schemeClr val="accent5"/>
                </a:solidFill>
              </a:rPr>
              <a:t>★</a:t>
            </a:r>
            <a:r>
              <a:rPr lang="zh-CN" altLang="en-US" sz="2000" dirty="0" smtClean="0">
                <a:latin typeface="等线" panose="02010600030101010101" pitchFamily="2" charset="-122"/>
                <a:ea typeface="等线" panose="02010600030101010101" pitchFamily="2" charset="-122"/>
              </a:rPr>
              <a:t>（</a:t>
            </a:r>
            <a:r>
              <a:rPr lang="en-US" altLang="zh-CN" sz="2000" dirty="0" smtClean="0">
                <a:latin typeface="等线" panose="02010600030101010101" pitchFamily="2" charset="-122"/>
                <a:ea typeface="等线" panose="02010600030101010101" pitchFamily="2" charset="-122"/>
              </a:rPr>
              <a:t>1510</a:t>
            </a:r>
            <a:r>
              <a:rPr lang="zh-CN" altLang="en-US" sz="2000" dirty="0" smtClean="0">
                <a:latin typeface="等线" panose="02010600030101010101" pitchFamily="2" charset="-122"/>
                <a:ea typeface="等线" panose="02010600030101010101" pitchFamily="2" charset="-122"/>
              </a:rPr>
              <a:t>单）</a:t>
            </a:r>
            <a:r>
              <a:rPr lang="zh-CN" altLang="en-US" sz="2000" dirty="0" smtClean="0">
                <a:solidFill>
                  <a:srgbClr val="C00000"/>
                </a:solidFill>
              </a:rPr>
              <a:t> </a:t>
            </a:r>
            <a:endParaRPr lang="en-US" altLang="zh-CN" sz="2000" dirty="0" smtClean="0">
              <a:latin typeface="等线" panose="02010600030101010101" pitchFamily="2" charset="-122"/>
              <a:ea typeface="等线" panose="02010600030101010101" pitchFamily="2" charset="-122"/>
            </a:endParaRPr>
          </a:p>
        </p:txBody>
      </p:sp>
      <p:sp>
        <p:nvSpPr>
          <p:cNvPr id="13" name="文本框 12"/>
          <p:cNvSpPr txBox="1"/>
          <p:nvPr/>
        </p:nvSpPr>
        <p:spPr>
          <a:xfrm>
            <a:off x="4056349" y="4494300"/>
            <a:ext cx="7398327" cy="1106805"/>
          </a:xfrm>
          <a:prstGeom prst="rect">
            <a:avLst/>
          </a:prstGeom>
          <a:noFill/>
        </p:spPr>
        <p:txBody>
          <a:bodyPr wrap="square" rtlCol="0">
            <a:spAutoFit/>
          </a:bodyPr>
          <a:lstStyle/>
          <a:p>
            <a:pPr>
              <a:lnSpc>
                <a:spcPct val="150000"/>
              </a:lnSpc>
            </a:pPr>
            <a:r>
              <a:rPr lang="zh-CN" altLang="en-US" sz="2400" dirty="0">
                <a:latin typeface="+mj-ea"/>
                <a:ea typeface="+mj-ea"/>
              </a:rPr>
              <a:t>底层文化</a:t>
            </a:r>
            <a:r>
              <a:rPr lang="zh-CN" altLang="en-US" sz="2000" dirty="0" smtClean="0">
                <a:latin typeface="等线" panose="02010600030101010101" pitchFamily="2" charset="-122"/>
                <a:ea typeface="等线" panose="02010600030101010101" pitchFamily="2" charset="-122"/>
              </a:rPr>
              <a:t>：不依赖于统治阶级的</a:t>
            </a:r>
            <a:r>
              <a:rPr lang="zh-CN" altLang="en-US" sz="2000" b="1" u="sng" dirty="0" smtClean="0">
                <a:solidFill>
                  <a:srgbClr val="FF0000"/>
                </a:solidFill>
                <a:latin typeface="等线" panose="02010600030101010101" pitchFamily="2" charset="-122"/>
                <a:ea typeface="等线" panose="02010600030101010101" pitchFamily="2" charset="-122"/>
              </a:rPr>
              <a:t>广大人民</a:t>
            </a:r>
            <a:r>
              <a:rPr lang="zh-CN" altLang="en-US" sz="2000" dirty="0" smtClean="0">
                <a:latin typeface="等线" panose="02010600030101010101" pitchFamily="2" charset="-122"/>
                <a:ea typeface="等线" panose="02010600030101010101" pitchFamily="2" charset="-122"/>
              </a:rPr>
              <a:t>及其精英人物创造拥有的文化，主要靠</a:t>
            </a:r>
            <a:r>
              <a:rPr lang="zh-CN" altLang="en-US" sz="2000" b="1" u="sng" dirty="0" smtClean="0">
                <a:solidFill>
                  <a:srgbClr val="4472C4"/>
                </a:solidFill>
                <a:latin typeface="等线" panose="02010600030101010101" pitchFamily="2" charset="-122"/>
                <a:ea typeface="等线" panose="02010600030101010101" pitchFamily="2" charset="-122"/>
              </a:rPr>
              <a:t>口头</a:t>
            </a:r>
            <a:r>
              <a:rPr lang="zh-CN" altLang="en-US" sz="2000" dirty="0" smtClean="0">
                <a:latin typeface="等线" panose="02010600030101010101" pitchFamily="2" charset="-122"/>
                <a:ea typeface="等线" panose="02010600030101010101" pitchFamily="2" charset="-122"/>
              </a:rPr>
              <a:t>传播</a:t>
            </a:r>
            <a:endParaRPr lang="zh-CN" altLang="en-US" sz="2000" dirty="0" smtClean="0">
              <a:latin typeface="等线" panose="02010600030101010101" pitchFamily="2" charset="-122"/>
              <a:ea typeface="等线" panose="02010600030101010101" pitchFamily="2" charset="-122"/>
            </a:endParaRPr>
          </a:p>
        </p:txBody>
      </p:sp>
      <p:sp>
        <p:nvSpPr>
          <p:cNvPr id="9" name="圆角矩形 8"/>
          <p:cNvSpPr/>
          <p:nvPr/>
        </p:nvSpPr>
        <p:spPr>
          <a:xfrm>
            <a:off x="8672945" y="3111674"/>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5" name="矩形 4"/>
          <p:cNvSpPr/>
          <p:nvPr/>
        </p:nvSpPr>
        <p:spPr>
          <a:xfrm>
            <a:off x="2378302" y="3519686"/>
            <a:ext cx="731520" cy="470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8970925" y="413203"/>
            <a:ext cx="536844" cy="211245"/>
          </a:xfrm>
          <a:custGeom>
            <a:avLst/>
            <a:gdLst>
              <a:gd name="connsiteX0" fmla="*/ 0 w 221722"/>
              <a:gd name="connsiteY0" fmla="*/ 0 h 211245"/>
              <a:gd name="connsiteX1" fmla="*/ 110861 w 221722"/>
              <a:gd name="connsiteY1" fmla="*/ 0 h 211245"/>
              <a:gd name="connsiteX2" fmla="*/ 110861 w 221722"/>
              <a:gd name="connsiteY2" fmla="*/ 211245 h 211245"/>
              <a:gd name="connsiteX3" fmla="*/ 221722 w 221722"/>
              <a:gd name="connsiteY3" fmla="*/ 211245 h 211245"/>
            </a:gdLst>
            <a:ahLst/>
            <a:cxnLst>
              <a:cxn ang="0">
                <a:pos x="connsiteX0" y="connsiteY0"/>
              </a:cxn>
              <a:cxn ang="0">
                <a:pos x="connsiteX1" y="connsiteY1"/>
              </a:cxn>
              <a:cxn ang="0">
                <a:pos x="connsiteX2" y="connsiteY2"/>
              </a:cxn>
              <a:cxn ang="0">
                <a:pos x="connsiteX3" y="connsiteY3"/>
              </a:cxn>
            </a:cxnLst>
            <a:rect l="l" t="t" r="r" b="b"/>
            <a:pathLst>
              <a:path w="221722" h="211245">
                <a:moveTo>
                  <a:pt x="0" y="0"/>
                </a:moveTo>
                <a:lnTo>
                  <a:pt x="110861" y="0"/>
                </a:lnTo>
                <a:lnTo>
                  <a:pt x="110861" y="211245"/>
                </a:lnTo>
                <a:lnTo>
                  <a:pt x="221722" y="211245"/>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5905" tIns="97967" rIns="115905" bIns="97966"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0" name="任意多边形 19"/>
          <p:cNvSpPr/>
          <p:nvPr/>
        </p:nvSpPr>
        <p:spPr>
          <a:xfrm>
            <a:off x="8970925" y="201958"/>
            <a:ext cx="536844" cy="211245"/>
          </a:xfrm>
          <a:custGeom>
            <a:avLst/>
            <a:gdLst>
              <a:gd name="connsiteX0" fmla="*/ 0 w 221722"/>
              <a:gd name="connsiteY0" fmla="*/ 211245 h 211245"/>
              <a:gd name="connsiteX1" fmla="*/ 110861 w 221722"/>
              <a:gd name="connsiteY1" fmla="*/ 211245 h 211245"/>
              <a:gd name="connsiteX2" fmla="*/ 110861 w 221722"/>
              <a:gd name="connsiteY2" fmla="*/ 0 h 211245"/>
              <a:gd name="connsiteX3" fmla="*/ 221722 w 221722"/>
              <a:gd name="connsiteY3" fmla="*/ 0 h 211245"/>
            </a:gdLst>
            <a:ahLst/>
            <a:cxnLst>
              <a:cxn ang="0">
                <a:pos x="connsiteX0" y="connsiteY0"/>
              </a:cxn>
              <a:cxn ang="0">
                <a:pos x="connsiteX1" y="connsiteY1"/>
              </a:cxn>
              <a:cxn ang="0">
                <a:pos x="connsiteX2" y="connsiteY2"/>
              </a:cxn>
              <a:cxn ang="0">
                <a:pos x="connsiteX3" y="connsiteY3"/>
              </a:cxn>
            </a:cxnLst>
            <a:rect l="l" t="t" r="r" b="b"/>
            <a:pathLst>
              <a:path w="221722" h="211245">
                <a:moveTo>
                  <a:pt x="0" y="211245"/>
                </a:moveTo>
                <a:lnTo>
                  <a:pt x="110861" y="211245"/>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5905" tIns="97966" rIns="115905" bIns="9796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1" name="任意多边形 80"/>
          <p:cNvSpPr/>
          <p:nvPr/>
        </p:nvSpPr>
        <p:spPr>
          <a:xfrm>
            <a:off x="6694098" y="185560"/>
            <a:ext cx="2276824" cy="396639"/>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二：文化的分类</a:t>
            </a:r>
            <a:endParaRPr lang="zh-CN" altLang="en-US" sz="2000" kern="1200" dirty="0">
              <a:latin typeface="+mn-ea"/>
              <a:ea typeface="+mn-ea"/>
            </a:endParaRPr>
          </a:p>
        </p:txBody>
      </p:sp>
      <p:sp>
        <p:nvSpPr>
          <p:cNvPr id="22" name="任意多边形 81"/>
          <p:cNvSpPr/>
          <p:nvPr/>
        </p:nvSpPr>
        <p:spPr>
          <a:xfrm>
            <a:off x="9507771" y="32962"/>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民族文化</a:t>
            </a:r>
            <a:r>
              <a:rPr lang="en-US" altLang="zh-CN" sz="2000" kern="1200" dirty="0" smtClean="0">
                <a:latin typeface="+mn-ea"/>
                <a:ea typeface="+mn-ea"/>
              </a:rPr>
              <a:t>&amp;</a:t>
            </a:r>
            <a:r>
              <a:rPr lang="zh-CN" altLang="en-US" sz="2000" kern="1200" dirty="0" smtClean="0">
                <a:latin typeface="+mn-ea"/>
                <a:ea typeface="+mn-ea"/>
              </a:rPr>
              <a:t>国别文化</a:t>
            </a:r>
            <a:endParaRPr lang="zh-CN" altLang="en-US" sz="2000" kern="1200" dirty="0">
              <a:latin typeface="+mn-ea"/>
              <a:ea typeface="+mn-ea"/>
            </a:endParaRPr>
          </a:p>
        </p:txBody>
      </p:sp>
      <p:sp>
        <p:nvSpPr>
          <p:cNvPr id="23" name="任意多边形 82"/>
          <p:cNvSpPr/>
          <p:nvPr/>
        </p:nvSpPr>
        <p:spPr>
          <a:xfrm>
            <a:off x="9507771" y="455452"/>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两个层面的文化</a:t>
            </a:r>
            <a:endParaRPr lang="zh-CN" altLang="en-US" sz="2000" kern="1200" dirty="0">
              <a:latin typeface="+mn-ea"/>
              <a:ea typeface="+mn-ea"/>
            </a:endParaRPr>
          </a:p>
        </p:txBody>
      </p:sp>
      <p:sp>
        <p:nvSpPr>
          <p:cNvPr id="16" name="矩形 15"/>
          <p:cNvSpPr/>
          <p:nvPr/>
        </p:nvSpPr>
        <p:spPr>
          <a:xfrm>
            <a:off x="0" y="-92025"/>
            <a:ext cx="10659688" cy="414020"/>
          </a:xfrm>
          <a:prstGeom prst="rect">
            <a:avLst/>
          </a:prstGeom>
        </p:spPr>
        <p:txBody>
          <a:bodyPr wrap="square">
            <a:spAutoFit/>
          </a:bodyPr>
          <a:lstStyle/>
          <a:p>
            <a:pPr>
              <a:lnSpc>
                <a:spcPct val="150000"/>
              </a:lnSpc>
            </a:pPr>
            <a:r>
              <a:rPr sz="1400" dirty="0" smtClean="0"/>
              <a:t>0.2.2二、两个文化层面</a:t>
            </a:r>
            <a:endParaRPr sz="1400" dirty="0" smtClean="0"/>
          </a:p>
        </p:txBody>
      </p:sp>
      <p:sp>
        <p:nvSpPr>
          <p:cNvPr id="6" name="内容占位符 2"/>
          <p:cNvSpPr>
            <a:spLocks noGrp="1"/>
          </p:cNvSpPr>
          <p:nvPr/>
        </p:nvSpPr>
        <p:spPr>
          <a:xfrm>
            <a:off x="4056380" y="1332230"/>
            <a:ext cx="7425055" cy="484505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二、上层文化</a:t>
            </a:r>
            <a:r>
              <a:rPr lang="en-US" altLang="zh-CN" sz="2400" b="1" dirty="0" smtClean="0">
                <a:latin typeface="方正清刻本悦宋简体" panose="02000000000000000000" pitchFamily="2" charset="-122"/>
                <a:ea typeface="方正清刻本悦宋简体" panose="02000000000000000000" pitchFamily="2" charset="-122"/>
              </a:rPr>
              <a:t>&amp;</a:t>
            </a:r>
            <a:r>
              <a:rPr lang="zh-CN" altLang="en-US" sz="2400" b="1" dirty="0" smtClean="0">
                <a:latin typeface="方正清刻本悦宋简体" panose="02000000000000000000" pitchFamily="2" charset="-122"/>
                <a:ea typeface="方正清刻本悦宋简体" panose="02000000000000000000" pitchFamily="2" charset="-122"/>
              </a:rPr>
              <a:t>底层文化</a:t>
            </a:r>
            <a:r>
              <a:rPr lang="zh-CN" altLang="zh-CN" sz="2400" b="1" dirty="0" smtClean="0">
                <a:latin typeface="方正清刻本悦宋简体" panose="02000000000000000000" pitchFamily="2" charset="-122"/>
                <a:ea typeface="方正清刻本悦宋简体" panose="02000000000000000000" pitchFamily="2" charset="-122"/>
              </a:rPr>
              <a:t>：</a:t>
            </a:r>
            <a:endParaRPr lang="zh-CN" altLang="zh-CN" dirty="0" smtClean="0"/>
          </a:p>
          <a:p>
            <a:endParaRPr lang="zh-CN" altLang="en-US" dirty="0" smtClean="0"/>
          </a:p>
          <a:p>
            <a:endParaRPr lang="en-US" altLang="zh-C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lang="zh-CN" altLang="zh-CN" dirty="0" smtClean="0"/>
              <a:t>宫廷文化属于</a:t>
            </a:r>
            <a:r>
              <a:rPr lang="en-US" altLang="zh-CN" dirty="0"/>
              <a:t>()</a:t>
            </a:r>
            <a:endParaRPr lang="zh-CN" altLang="zh-CN" dirty="0"/>
          </a:p>
          <a:p>
            <a:pPr marL="457200" indent="-457200">
              <a:buFont typeface="+mj-lt"/>
              <a:buAutoNum type="alphaUcPeriod"/>
            </a:pPr>
            <a:r>
              <a:rPr lang="zh-CN" altLang="zh-CN" dirty="0"/>
              <a:t>上层文化</a:t>
            </a:r>
            <a:endParaRPr lang="zh-CN" altLang="zh-CN" dirty="0"/>
          </a:p>
          <a:p>
            <a:pPr marL="457200" indent="-457200">
              <a:buFont typeface="+mj-lt"/>
              <a:buAutoNum type="alphaUcPeriod"/>
            </a:pPr>
            <a:r>
              <a:rPr lang="zh-CN" altLang="zh-CN" dirty="0"/>
              <a:t>中层文化</a:t>
            </a:r>
            <a:endParaRPr lang="zh-CN" altLang="zh-CN" dirty="0"/>
          </a:p>
          <a:p>
            <a:pPr marL="457200" indent="-457200">
              <a:buFont typeface="+mj-lt"/>
              <a:buAutoNum type="alphaUcPeriod"/>
            </a:pPr>
            <a:r>
              <a:rPr lang="zh-CN" altLang="zh-CN" dirty="0"/>
              <a:t>底层文化</a:t>
            </a:r>
            <a:endParaRPr lang="zh-CN" altLang="zh-CN" dirty="0"/>
          </a:p>
          <a:p>
            <a:pPr marL="457200" indent="-457200">
              <a:buFont typeface="+mj-lt"/>
              <a:buAutoNum type="alphaUcPeriod"/>
            </a:pPr>
            <a:r>
              <a:rPr lang="zh-CN" altLang="zh-CN" dirty="0"/>
              <a:t>市民文化</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lang="zh-CN" altLang="zh-CN" dirty="0" smtClean="0">
                <a:sym typeface="+mn-ea"/>
              </a:rPr>
              <a:t>宫廷文化属于</a:t>
            </a:r>
            <a:r>
              <a:rPr lang="en-US" altLang="zh-CN" dirty="0">
                <a:sym typeface="+mn-ea"/>
              </a:rPr>
              <a:t>(  A  )</a:t>
            </a:r>
            <a:endParaRPr lang="zh-CN" altLang="zh-CN" dirty="0"/>
          </a:p>
          <a:p>
            <a:pPr marL="457200" indent="-457200">
              <a:buFont typeface="+mj-lt"/>
              <a:buAutoNum type="alphaUcPeriod"/>
            </a:pPr>
            <a:r>
              <a:rPr lang="zh-CN" altLang="zh-CN" b="1" dirty="0">
                <a:solidFill>
                  <a:srgbClr val="FF0000"/>
                </a:solidFill>
                <a:sym typeface="+mn-ea"/>
              </a:rPr>
              <a:t>上层文化</a:t>
            </a:r>
            <a:endParaRPr lang="zh-CN" altLang="zh-CN" dirty="0"/>
          </a:p>
          <a:p>
            <a:pPr marL="457200" indent="-457200">
              <a:buFont typeface="+mj-lt"/>
              <a:buAutoNum type="alphaUcPeriod"/>
            </a:pPr>
            <a:r>
              <a:rPr lang="zh-CN" altLang="zh-CN" dirty="0">
                <a:sym typeface="+mn-ea"/>
              </a:rPr>
              <a:t>中层文化</a:t>
            </a:r>
            <a:endParaRPr lang="zh-CN" altLang="zh-CN" dirty="0"/>
          </a:p>
          <a:p>
            <a:pPr marL="457200" indent="-457200">
              <a:buFont typeface="+mj-lt"/>
              <a:buAutoNum type="alphaUcPeriod"/>
            </a:pPr>
            <a:r>
              <a:rPr lang="zh-CN" altLang="zh-CN" dirty="0">
                <a:sym typeface="+mn-ea"/>
              </a:rPr>
              <a:t>底层文化</a:t>
            </a:r>
            <a:endParaRPr lang="zh-CN" altLang="zh-CN" dirty="0"/>
          </a:p>
          <a:p>
            <a:pPr marL="457200" indent="-457200">
              <a:buFont typeface="+mj-lt"/>
              <a:buAutoNum type="alphaUcPeriod"/>
            </a:pPr>
            <a:r>
              <a:rPr lang="zh-CN" altLang="zh-CN" dirty="0">
                <a:sym typeface="+mn-ea"/>
              </a:rPr>
              <a:t>市民文化</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lang="zh-CN" altLang="zh-CN" dirty="0" smtClean="0"/>
              <a:t>以</a:t>
            </a:r>
            <a:r>
              <a:rPr lang="zh-CN" altLang="zh-CN" dirty="0"/>
              <a:t>文字典籍为媒介的是</a:t>
            </a:r>
            <a:r>
              <a:rPr lang="en-US" altLang="zh-CN" dirty="0"/>
              <a:t>()</a:t>
            </a:r>
            <a:endParaRPr lang="zh-CN" altLang="zh-CN" dirty="0"/>
          </a:p>
          <a:p>
            <a:pPr marL="457200" indent="-457200">
              <a:buFont typeface="+mj-lt"/>
              <a:buAutoNum type="alphaUcPeriod"/>
            </a:pPr>
            <a:r>
              <a:rPr lang="zh-CN" altLang="zh-CN" dirty="0"/>
              <a:t>上层文化</a:t>
            </a:r>
            <a:endParaRPr lang="zh-CN" altLang="zh-CN" dirty="0"/>
          </a:p>
          <a:p>
            <a:pPr marL="457200" indent="-457200">
              <a:buFont typeface="+mj-lt"/>
              <a:buAutoNum type="alphaUcPeriod"/>
            </a:pPr>
            <a:r>
              <a:rPr lang="zh-CN" altLang="zh-CN" dirty="0"/>
              <a:t>中层文化</a:t>
            </a:r>
            <a:endParaRPr lang="zh-CN" altLang="zh-CN" dirty="0"/>
          </a:p>
          <a:p>
            <a:pPr marL="457200" indent="-457200">
              <a:buFont typeface="+mj-lt"/>
              <a:buAutoNum type="alphaUcPeriod"/>
            </a:pPr>
            <a:r>
              <a:rPr lang="zh-CN" altLang="zh-CN" dirty="0"/>
              <a:t>底层文化</a:t>
            </a:r>
            <a:endParaRPr lang="zh-CN" altLang="zh-CN" dirty="0"/>
          </a:p>
          <a:p>
            <a:pPr marL="457200" indent="-457200">
              <a:buFont typeface="+mj-lt"/>
              <a:buAutoNum type="alphaUcPeriod"/>
            </a:pPr>
            <a:r>
              <a:rPr lang="zh-CN" altLang="zh-CN" dirty="0"/>
              <a:t>市民文化</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lang="zh-CN" altLang="zh-CN" dirty="0" smtClean="0"/>
              <a:t>以</a:t>
            </a:r>
            <a:r>
              <a:rPr lang="zh-CN" altLang="zh-CN" dirty="0"/>
              <a:t>文字典籍为媒介的是</a:t>
            </a:r>
            <a:r>
              <a:rPr lang="en-US" altLang="zh-CN" dirty="0"/>
              <a:t>()</a:t>
            </a:r>
            <a:endParaRPr lang="zh-CN" altLang="zh-CN" dirty="0"/>
          </a:p>
          <a:p>
            <a:pPr marL="457200" indent="-457200">
              <a:buFont typeface="+mj-lt"/>
              <a:buAutoNum type="alphaUcPeriod"/>
            </a:pPr>
            <a:r>
              <a:rPr lang="zh-CN" altLang="zh-CN" b="1" dirty="0">
                <a:solidFill>
                  <a:srgbClr val="FF0000"/>
                </a:solidFill>
              </a:rPr>
              <a:t>上层文化</a:t>
            </a:r>
            <a:endParaRPr lang="zh-CN" altLang="zh-CN" dirty="0"/>
          </a:p>
          <a:p>
            <a:pPr marL="457200" indent="-457200">
              <a:buFont typeface="+mj-lt"/>
              <a:buAutoNum type="alphaUcPeriod"/>
            </a:pPr>
            <a:r>
              <a:rPr lang="zh-CN" altLang="zh-CN" dirty="0"/>
              <a:t>中层文化</a:t>
            </a:r>
            <a:endParaRPr lang="zh-CN" altLang="zh-CN" dirty="0"/>
          </a:p>
          <a:p>
            <a:pPr marL="457200" indent="-457200">
              <a:buFont typeface="+mj-lt"/>
              <a:buAutoNum type="alphaUcPeriod"/>
            </a:pPr>
            <a:r>
              <a:rPr lang="zh-CN" altLang="zh-CN" dirty="0"/>
              <a:t>底层文化</a:t>
            </a:r>
            <a:endParaRPr lang="zh-CN" altLang="zh-CN" dirty="0"/>
          </a:p>
          <a:p>
            <a:pPr marL="457200" indent="-457200">
              <a:buFont typeface="+mj-lt"/>
              <a:buAutoNum type="alphaUcPeriod"/>
            </a:pPr>
            <a:r>
              <a:rPr lang="zh-CN" altLang="zh-CN" dirty="0"/>
              <a:t>市民文化</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中国</a:t>
            </a:r>
            <a:r>
              <a:rPr lang="zh-CN" altLang="en-US" dirty="0"/>
              <a:t>文化又称为</a:t>
            </a:r>
            <a:endParaRPr lang="zh-CN" altLang="en-US" dirty="0"/>
          </a:p>
          <a:p>
            <a:r>
              <a:rPr lang="en-US" altLang="zh-CN" dirty="0"/>
              <a:t>A</a:t>
            </a:r>
            <a:r>
              <a:rPr lang="en-US" altLang="zh-CN" dirty="0" smtClean="0"/>
              <a:t>.</a:t>
            </a:r>
            <a:r>
              <a:rPr lang="zh-CN" altLang="en-US" dirty="0" smtClean="0"/>
              <a:t>中华</a:t>
            </a:r>
            <a:r>
              <a:rPr lang="zh-CN" altLang="en-US" dirty="0"/>
              <a:t>文化</a:t>
            </a:r>
            <a:endParaRPr lang="zh-CN" altLang="en-US" dirty="0"/>
          </a:p>
          <a:p>
            <a:r>
              <a:rPr lang="en-US" altLang="zh-CN" dirty="0"/>
              <a:t>B</a:t>
            </a:r>
            <a:r>
              <a:rPr lang="en-US" altLang="zh-CN" dirty="0" smtClean="0"/>
              <a:t>.</a:t>
            </a:r>
            <a:r>
              <a:rPr lang="zh-CN" altLang="en-US" dirty="0" smtClean="0"/>
              <a:t>炎黄</a:t>
            </a:r>
            <a:r>
              <a:rPr lang="zh-CN" altLang="en-US" dirty="0"/>
              <a:t>文化</a:t>
            </a:r>
            <a:endParaRPr lang="zh-CN" altLang="en-US" dirty="0"/>
          </a:p>
          <a:p>
            <a:r>
              <a:rPr lang="en-US" altLang="zh-CN" dirty="0"/>
              <a:t>C</a:t>
            </a:r>
            <a:r>
              <a:rPr lang="en-US" altLang="zh-CN" dirty="0" smtClean="0"/>
              <a:t>.</a:t>
            </a:r>
            <a:r>
              <a:rPr lang="zh-CN" altLang="en-US" dirty="0" smtClean="0"/>
              <a:t>华夏</a:t>
            </a:r>
            <a:r>
              <a:rPr lang="zh-CN" altLang="en-US" dirty="0"/>
              <a:t>文化</a:t>
            </a:r>
            <a:endParaRPr lang="zh-CN" altLang="en-US" dirty="0"/>
          </a:p>
          <a:p>
            <a:r>
              <a:rPr lang="en-US" altLang="zh-CN" dirty="0"/>
              <a:t>D</a:t>
            </a:r>
            <a:r>
              <a:rPr lang="en-US" altLang="zh-CN" dirty="0" smtClean="0"/>
              <a:t>.</a:t>
            </a:r>
            <a:r>
              <a:rPr lang="zh-CN" altLang="en-US" dirty="0" smtClean="0"/>
              <a:t>大</a:t>
            </a:r>
            <a:r>
              <a:rPr lang="zh-CN" altLang="en-US" dirty="0"/>
              <a:t>汉文化</a:t>
            </a:r>
            <a:endParaRPr lang="zh-CN" altLang="en-US" dirty="0"/>
          </a:p>
          <a:p>
            <a:r>
              <a:rPr lang="en-US" altLang="zh-CN" dirty="0"/>
              <a:t>E</a:t>
            </a:r>
            <a:r>
              <a:rPr lang="en-US" altLang="zh-CN" dirty="0" smtClean="0"/>
              <a:t>.</a:t>
            </a:r>
            <a:r>
              <a:rPr lang="zh-CN" altLang="en-US" dirty="0" smtClean="0"/>
              <a:t>中原</a:t>
            </a:r>
            <a:r>
              <a:rPr lang="zh-CN" altLang="en-US" dirty="0"/>
              <a:t>文化</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中国文化又称为（</a:t>
            </a:r>
            <a:r>
              <a:rPr lang="en-US" altLang="zh-CN" dirty="0" smtClean="0"/>
              <a:t>ABC</a:t>
            </a:r>
            <a:r>
              <a:rPr lang="zh-CN" altLang="en-US" dirty="0" smtClean="0"/>
              <a:t>）</a:t>
            </a:r>
            <a:endParaRPr lang="zh-CN" altLang="en-US" dirty="0"/>
          </a:p>
          <a:p>
            <a:r>
              <a:rPr lang="en-US" altLang="zh-CN" b="1" dirty="0">
                <a:solidFill>
                  <a:srgbClr val="FF0000"/>
                </a:solidFill>
              </a:rPr>
              <a:t>A</a:t>
            </a:r>
            <a:r>
              <a:rPr lang="en-US" altLang="zh-CN" b="1" dirty="0" smtClean="0">
                <a:solidFill>
                  <a:srgbClr val="FF0000"/>
                </a:solidFill>
              </a:rPr>
              <a:t>.</a:t>
            </a:r>
            <a:r>
              <a:rPr lang="zh-CN" altLang="en-US" b="1" dirty="0" smtClean="0">
                <a:solidFill>
                  <a:srgbClr val="FF0000"/>
                </a:solidFill>
              </a:rPr>
              <a:t>中华</a:t>
            </a:r>
            <a:r>
              <a:rPr lang="zh-CN" altLang="en-US" b="1" dirty="0">
                <a:solidFill>
                  <a:srgbClr val="FF0000"/>
                </a:solidFill>
              </a:rPr>
              <a:t>文化</a:t>
            </a:r>
            <a:endParaRPr lang="zh-CN" altLang="en-US" b="1" dirty="0">
              <a:solidFill>
                <a:srgbClr val="FF0000"/>
              </a:solidFill>
            </a:endParaRPr>
          </a:p>
          <a:p>
            <a:r>
              <a:rPr lang="en-US" altLang="zh-CN" b="1" dirty="0">
                <a:solidFill>
                  <a:srgbClr val="FF0000"/>
                </a:solidFill>
              </a:rPr>
              <a:t>B</a:t>
            </a:r>
            <a:r>
              <a:rPr lang="en-US" altLang="zh-CN" b="1" dirty="0" smtClean="0">
                <a:solidFill>
                  <a:srgbClr val="FF0000"/>
                </a:solidFill>
              </a:rPr>
              <a:t>.</a:t>
            </a:r>
            <a:r>
              <a:rPr lang="zh-CN" altLang="en-US" b="1" dirty="0" smtClean="0">
                <a:solidFill>
                  <a:srgbClr val="FF0000"/>
                </a:solidFill>
              </a:rPr>
              <a:t>炎黄</a:t>
            </a:r>
            <a:r>
              <a:rPr lang="zh-CN" altLang="en-US" b="1" dirty="0">
                <a:solidFill>
                  <a:srgbClr val="FF0000"/>
                </a:solidFill>
              </a:rPr>
              <a:t>文化</a:t>
            </a:r>
            <a:endParaRPr lang="zh-CN" altLang="en-US" b="1" dirty="0">
              <a:solidFill>
                <a:srgbClr val="FF0000"/>
              </a:solidFill>
            </a:endParaRPr>
          </a:p>
          <a:p>
            <a:r>
              <a:rPr lang="en-US" altLang="zh-CN" b="1" dirty="0">
                <a:solidFill>
                  <a:srgbClr val="FF0000"/>
                </a:solidFill>
              </a:rPr>
              <a:t>C</a:t>
            </a:r>
            <a:r>
              <a:rPr lang="en-US" altLang="zh-CN" b="1" dirty="0" smtClean="0">
                <a:solidFill>
                  <a:srgbClr val="FF0000"/>
                </a:solidFill>
              </a:rPr>
              <a:t>.</a:t>
            </a:r>
            <a:r>
              <a:rPr lang="zh-CN" altLang="en-US" b="1" dirty="0" smtClean="0">
                <a:solidFill>
                  <a:srgbClr val="FF0000"/>
                </a:solidFill>
              </a:rPr>
              <a:t>华夏</a:t>
            </a:r>
            <a:r>
              <a:rPr lang="zh-CN" altLang="en-US" b="1" dirty="0">
                <a:solidFill>
                  <a:srgbClr val="FF0000"/>
                </a:solidFill>
              </a:rPr>
              <a:t>文化</a:t>
            </a:r>
            <a:endParaRPr lang="zh-CN" altLang="en-US" dirty="0"/>
          </a:p>
          <a:p>
            <a:r>
              <a:rPr lang="en-US" altLang="zh-CN" dirty="0"/>
              <a:t>D</a:t>
            </a:r>
            <a:r>
              <a:rPr lang="en-US" altLang="zh-CN" dirty="0" smtClean="0"/>
              <a:t>.</a:t>
            </a:r>
            <a:r>
              <a:rPr lang="zh-CN" altLang="en-US" dirty="0" smtClean="0"/>
              <a:t>大</a:t>
            </a:r>
            <a:r>
              <a:rPr lang="zh-CN" altLang="en-US" dirty="0"/>
              <a:t>汉文化</a:t>
            </a:r>
            <a:endParaRPr lang="zh-CN" altLang="en-US" dirty="0"/>
          </a:p>
          <a:p>
            <a:r>
              <a:rPr lang="en-US" altLang="zh-CN" dirty="0"/>
              <a:t>E</a:t>
            </a:r>
            <a:r>
              <a:rPr lang="en-US" altLang="zh-CN" dirty="0" smtClean="0"/>
              <a:t>.</a:t>
            </a:r>
            <a:r>
              <a:rPr lang="zh-CN" altLang="en-US" dirty="0" smtClean="0"/>
              <a:t>中原</a:t>
            </a:r>
            <a:r>
              <a:rPr lang="zh-CN" altLang="en-US" dirty="0"/>
              <a:t>文化</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3010593" cy="645130"/>
          </a:xfrm>
        </p:spPr>
        <p:txBody>
          <a:bodyPr>
            <a:normAutofit/>
          </a:bodyPr>
          <a:lstStyle/>
          <a:p>
            <a:r>
              <a:rPr lang="zh-CN" altLang="en-US" dirty="0" smtClean="0"/>
              <a:t>本章结构图</a:t>
            </a:r>
            <a:endParaRPr lang="zh-CN" altLang="en-US" dirty="0"/>
          </a:p>
        </p:txBody>
      </p:sp>
      <p:sp>
        <p:nvSpPr>
          <p:cNvPr id="3" name="圆角矩形 2"/>
          <p:cNvSpPr/>
          <p:nvPr/>
        </p:nvSpPr>
        <p:spPr>
          <a:xfrm>
            <a:off x="222250" y="3451860"/>
            <a:ext cx="1052830"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绪论</a:t>
            </a:r>
            <a:endParaRPr lang="zh-CN" altLang="en-US" b="1">
              <a:solidFill>
                <a:schemeClr val="tx1"/>
              </a:solidFill>
            </a:endParaRPr>
          </a:p>
        </p:txBody>
      </p:sp>
      <p:sp>
        <p:nvSpPr>
          <p:cNvPr id="5" name="左大括号 4"/>
          <p:cNvSpPr/>
          <p:nvPr/>
        </p:nvSpPr>
        <p:spPr>
          <a:xfrm>
            <a:off x="1398905" y="1301115"/>
            <a:ext cx="371475" cy="4834890"/>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sp>
        <p:nvSpPr>
          <p:cNvPr id="6" name="圆角矩形 5"/>
          <p:cNvSpPr/>
          <p:nvPr/>
        </p:nvSpPr>
        <p:spPr>
          <a:xfrm>
            <a:off x="1922145" y="1149985"/>
            <a:ext cx="155765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ltLang="zh-CN" b="1">
                <a:solidFill>
                  <a:schemeClr val="tx1"/>
                </a:solidFill>
              </a:rPr>
              <a:t>“</a:t>
            </a:r>
            <a:r>
              <a:rPr lang="zh-CN" altLang="en-US" b="1">
                <a:solidFill>
                  <a:schemeClr val="tx1"/>
                </a:solidFill>
              </a:rPr>
              <a:t>文化</a:t>
            </a:r>
            <a:r>
              <a:rPr lang="en-US" altLang="zh-CN" b="1">
                <a:solidFill>
                  <a:schemeClr val="tx1"/>
                </a:solidFill>
              </a:rPr>
              <a:t>”</a:t>
            </a:r>
            <a:r>
              <a:rPr lang="zh-CN" altLang="en-US" b="1">
                <a:solidFill>
                  <a:schemeClr val="tx1"/>
                </a:solidFill>
              </a:rPr>
              <a:t>的界定</a:t>
            </a:r>
            <a:endParaRPr lang="zh-CN" altLang="en-US" b="1">
              <a:solidFill>
                <a:schemeClr val="tx1"/>
              </a:solidFill>
            </a:endParaRPr>
          </a:p>
        </p:txBody>
      </p:sp>
      <p:sp>
        <p:nvSpPr>
          <p:cNvPr id="8" name="圆角矩形 7"/>
          <p:cNvSpPr/>
          <p:nvPr/>
        </p:nvSpPr>
        <p:spPr>
          <a:xfrm>
            <a:off x="1983105" y="2601595"/>
            <a:ext cx="400367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民族文化、国别文化和两个文化层面</a:t>
            </a:r>
            <a:endParaRPr lang="zh-CN" altLang="en-US" b="1">
              <a:solidFill>
                <a:schemeClr val="tx1"/>
              </a:solidFill>
            </a:endParaRPr>
          </a:p>
        </p:txBody>
      </p:sp>
      <p:sp>
        <p:nvSpPr>
          <p:cNvPr id="9" name="圆角矩形 8"/>
          <p:cNvSpPr/>
          <p:nvPr/>
        </p:nvSpPr>
        <p:spPr>
          <a:xfrm>
            <a:off x="1922145" y="4249420"/>
            <a:ext cx="4064635" cy="53276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p>
            <a:pPr algn="ctr"/>
            <a:r>
              <a:rPr lang="zh-CN" altLang="en-US" b="1">
                <a:solidFill>
                  <a:schemeClr val="bg1"/>
                </a:solidFill>
              </a:rPr>
              <a:t>文化的历史发展与文化传统</a:t>
            </a:r>
            <a:endParaRPr lang="zh-CN" altLang="en-US" b="1">
              <a:solidFill>
                <a:schemeClr val="bg1"/>
              </a:solidFill>
            </a:endParaRPr>
          </a:p>
        </p:txBody>
      </p:sp>
      <p:sp>
        <p:nvSpPr>
          <p:cNvPr id="10" name="圆角矩形 9"/>
          <p:cNvSpPr/>
          <p:nvPr/>
        </p:nvSpPr>
        <p:spPr>
          <a:xfrm>
            <a:off x="1922145" y="5701030"/>
            <a:ext cx="3954145" cy="61912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ltLang="zh-CN" b="1">
                <a:solidFill>
                  <a:schemeClr val="tx1"/>
                </a:solidFill>
              </a:rPr>
              <a:t>“</a:t>
            </a:r>
            <a:r>
              <a:rPr lang="zh-CN" altLang="en-US" b="1">
                <a:solidFill>
                  <a:schemeClr val="tx1"/>
                </a:solidFill>
              </a:rPr>
              <a:t>中国文化概论</a:t>
            </a:r>
            <a:r>
              <a:rPr lang="en-US" altLang="zh-CN" b="1">
                <a:solidFill>
                  <a:schemeClr val="tx1"/>
                </a:solidFill>
              </a:rPr>
              <a:t>”</a:t>
            </a:r>
            <a:r>
              <a:rPr lang="zh-CN" altLang="en-US" b="1">
                <a:solidFill>
                  <a:schemeClr val="tx1"/>
                </a:solidFill>
              </a:rPr>
              <a:t>课程的性质、目的任务和基本内容</a:t>
            </a:r>
            <a:endParaRPr lang="zh-CN" altLang="en-US" b="1">
              <a:solidFill>
                <a:schemeClr val="tx1"/>
              </a:solidFill>
            </a:endParaRPr>
          </a:p>
        </p:txBody>
      </p:sp>
      <p:sp>
        <p:nvSpPr>
          <p:cNvPr id="12" name="左大括号 11"/>
          <p:cNvSpPr/>
          <p:nvPr/>
        </p:nvSpPr>
        <p:spPr>
          <a:xfrm>
            <a:off x="6118860" y="3636010"/>
            <a:ext cx="371475" cy="1760220"/>
          </a:xfrm>
          <a:prstGeom prst="leftBrace">
            <a:avLst>
              <a:gd name="adj1" fmla="val 32538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ltLang="zh-CN" sz="1200"/>
          </a:p>
        </p:txBody>
      </p:sp>
      <p:sp>
        <p:nvSpPr>
          <p:cNvPr id="13" name="圆角矩形 12"/>
          <p:cNvSpPr/>
          <p:nvPr/>
        </p:nvSpPr>
        <p:spPr>
          <a:xfrm>
            <a:off x="6490335" y="3451860"/>
            <a:ext cx="32645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文化发展的历史阶段</a:t>
            </a:r>
            <a:endParaRPr lang="zh-CN" altLang="en-US" b="1">
              <a:solidFill>
                <a:schemeClr val="tx1"/>
              </a:solidFill>
            </a:endParaRPr>
          </a:p>
        </p:txBody>
      </p:sp>
      <p:sp>
        <p:nvSpPr>
          <p:cNvPr id="4" name="圆角矩形 3"/>
          <p:cNvSpPr/>
          <p:nvPr/>
        </p:nvSpPr>
        <p:spPr>
          <a:xfrm>
            <a:off x="6490335" y="5168265"/>
            <a:ext cx="32645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文化遗产</a:t>
            </a:r>
            <a:endParaRPr lang="zh-CN" altLang="en-US" b="1">
              <a:solidFill>
                <a:schemeClr val="tx1"/>
              </a:solidFill>
            </a:endParaRPr>
          </a:p>
        </p:txBody>
      </p:sp>
      <p:sp>
        <p:nvSpPr>
          <p:cNvPr id="7" name="圆角矩形 6"/>
          <p:cNvSpPr/>
          <p:nvPr/>
        </p:nvSpPr>
        <p:spPr>
          <a:xfrm>
            <a:off x="6490335" y="4310380"/>
            <a:ext cx="3264535" cy="53276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p>
            <a:pPr algn="ctr"/>
            <a:r>
              <a:rPr lang="zh-CN" altLang="en-US" b="1">
                <a:solidFill>
                  <a:schemeClr val="tx1"/>
                </a:solidFill>
              </a:rPr>
              <a:t>传统文化与文化传统</a:t>
            </a:r>
            <a:endParaRPr lang="zh-CN" altLang="en-US" b="1">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4489200" y="1655386"/>
          <a:ext cx="1213330" cy="1213330"/>
        </p:xfrm>
        <a:graphic>
          <a:graphicData uri="http://schemas.openxmlformats.org/drawingml/2006/table">
            <a:tbl>
              <a:tblPr>
                <a:tableStyleId>{5C22544A-7EE6-4342-B048-85BDC9FD1C3A}</a:tableStyleId>
              </a:tblPr>
              <a:tblGrid>
                <a:gridCol w="606665"/>
                <a:gridCol w="606665"/>
              </a:tblGrid>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6665">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p>
                  </a:txBody>
                  <a:tcPr marL="102729" marR="102729" marT="51364" marB="513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标题 1"/>
          <p:cNvSpPr>
            <a:spLocks noGrp="1"/>
          </p:cNvSpPr>
          <p:nvPr>
            <p:ph type="title"/>
          </p:nvPr>
        </p:nvSpPr>
        <p:spPr>
          <a:xfrm>
            <a:off x="838200" y="385567"/>
            <a:ext cx="10515600" cy="645130"/>
          </a:xfrm>
        </p:spPr>
        <p:txBody>
          <a:bodyPr/>
          <a:lstStyle/>
          <a:p>
            <a:r>
              <a:rPr lang="zh-CN" altLang="en-US" dirty="0" smtClean="0"/>
              <a:t>绪论</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1" name="文本框 10"/>
          <p:cNvSpPr txBox="1"/>
          <p:nvPr/>
        </p:nvSpPr>
        <p:spPr>
          <a:xfrm>
            <a:off x="1729048" y="1010256"/>
            <a:ext cx="8096596" cy="2306955"/>
          </a:xfrm>
          <a:prstGeom prst="rect">
            <a:avLst/>
          </a:prstGeom>
          <a:noFill/>
        </p:spPr>
        <p:txBody>
          <a:bodyPr wrap="square" rtlCol="0">
            <a:spAutoFit/>
          </a:bodyPr>
          <a:lstStyle/>
          <a:p>
            <a:pPr algn="dist">
              <a:lnSpc>
                <a:spcPct val="150000"/>
              </a:lnSpc>
            </a:pPr>
            <a:r>
              <a:rPr lang="zh-CN" altLang="en-US" sz="9600" dirty="0">
                <a:latin typeface="+mj-ea"/>
                <a:ea typeface="+mj-ea"/>
                <a:cs typeface="方正仿郭简体" panose="03000509000000000000" pitchFamily="65" charset="-122"/>
              </a:rPr>
              <a:t>中国</a:t>
            </a:r>
            <a:r>
              <a:rPr lang="zh-CN" altLang="en-US" sz="9600" dirty="0">
                <a:solidFill>
                  <a:schemeClr val="accent2"/>
                </a:solidFill>
                <a:latin typeface="+mj-ea"/>
                <a:ea typeface="+mj-ea"/>
                <a:cs typeface="方正仿郭简体" panose="03000509000000000000" pitchFamily="65" charset="-122"/>
              </a:rPr>
              <a:t>文</a:t>
            </a:r>
            <a:r>
              <a:rPr lang="zh-CN" altLang="en-US" sz="9600" dirty="0">
                <a:latin typeface="+mj-ea"/>
                <a:ea typeface="+mj-ea"/>
                <a:cs typeface="方正仿郭简体" panose="03000509000000000000" pitchFamily="65" charset="-122"/>
              </a:rPr>
              <a:t>化概论</a:t>
            </a:r>
            <a:endParaRPr lang="zh-CN" altLang="en-US" sz="9600" dirty="0">
              <a:latin typeface="+mj-ea"/>
              <a:ea typeface="+mj-ea"/>
              <a:cs typeface="方正仿郭简体" panose="03000509000000000000" pitchFamily="65" charset="-122"/>
            </a:endParaRPr>
          </a:p>
        </p:txBody>
      </p:sp>
      <p:sp>
        <p:nvSpPr>
          <p:cNvPr id="5" name="矩形 4"/>
          <p:cNvSpPr/>
          <p:nvPr/>
        </p:nvSpPr>
        <p:spPr>
          <a:xfrm>
            <a:off x="944879" y="3222900"/>
            <a:ext cx="10659688" cy="615553"/>
          </a:xfrm>
          <a:prstGeom prst="rect">
            <a:avLst/>
          </a:prstGeom>
        </p:spPr>
        <p:txBody>
          <a:bodyPr wrap="square">
            <a:spAutoFit/>
          </a:bodyPr>
          <a:lstStyle/>
          <a:p>
            <a:pPr>
              <a:lnSpc>
                <a:spcPct val="150000"/>
              </a:lnSpc>
            </a:pPr>
            <a:r>
              <a:rPr lang="en-US" altLang="zh-CN" sz="2400" dirty="0">
                <a:latin typeface="+mj-ea"/>
              </a:rPr>
              <a:t>0.1.1</a:t>
            </a:r>
            <a:r>
              <a:rPr lang="zh-CN" altLang="en-US" sz="2400" dirty="0">
                <a:latin typeface="+mj-ea"/>
              </a:rPr>
              <a:t> 文化名称的来源</a:t>
            </a:r>
            <a:endParaRPr lang="zh-CN" altLang="zh-CN" sz="2000" dirty="0"/>
          </a:p>
        </p:txBody>
      </p:sp>
      <p:sp>
        <p:nvSpPr>
          <p:cNvPr id="8" name="圆角矩形 7"/>
          <p:cNvSpPr/>
          <p:nvPr/>
        </p:nvSpPr>
        <p:spPr>
          <a:xfrm>
            <a:off x="4965468" y="337017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pic>
        <p:nvPicPr>
          <p:cNvPr id="6" name="图片 5"/>
          <p:cNvPicPr>
            <a:picLocks noChangeAspect="1"/>
          </p:cNvPicPr>
          <p:nvPr/>
        </p:nvPicPr>
        <p:blipFill rotWithShape="1">
          <a:blip r:embed="rId1"/>
          <a:srcRect b="4304"/>
          <a:stretch>
            <a:fillRect/>
          </a:stretch>
        </p:blipFill>
        <p:spPr>
          <a:xfrm>
            <a:off x="6735386" y="3437390"/>
            <a:ext cx="3498273" cy="2229554"/>
          </a:xfrm>
          <a:prstGeom prst="rect">
            <a:avLst/>
          </a:prstGeom>
        </p:spPr>
      </p:pic>
      <p:sp>
        <p:nvSpPr>
          <p:cNvPr id="19" name="任意多边形 27"/>
          <p:cNvSpPr/>
          <p:nvPr/>
        </p:nvSpPr>
        <p:spPr>
          <a:xfrm>
            <a:off x="8970925" y="639061"/>
            <a:ext cx="536844" cy="422490"/>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0" name="任意多边形 29"/>
          <p:cNvSpPr/>
          <p:nvPr/>
        </p:nvSpPr>
        <p:spPr>
          <a:xfrm>
            <a:off x="8970925" y="216571"/>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6" rIns="111633" bIns="199318"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1" name="任意多边形 32"/>
          <p:cNvSpPr/>
          <p:nvPr/>
        </p:nvSpPr>
        <p:spPr>
          <a:xfrm>
            <a:off x="6866626" y="470065"/>
            <a:ext cx="2104296" cy="28669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一：文化的界定</a:t>
            </a:r>
            <a:endParaRPr lang="zh-CN" altLang="en-US" sz="2000" kern="1200" dirty="0">
              <a:latin typeface="+mn-ea"/>
              <a:ea typeface="+mn-ea"/>
            </a:endParaRPr>
          </a:p>
        </p:txBody>
      </p:sp>
      <p:sp>
        <p:nvSpPr>
          <p:cNvPr id="22" name="任意多边形 33"/>
          <p:cNvSpPr/>
          <p:nvPr/>
        </p:nvSpPr>
        <p:spPr>
          <a:xfrm>
            <a:off x="9507771" y="4757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文化名称的来源</a:t>
            </a:r>
            <a:endParaRPr lang="zh-CN" altLang="en-US" sz="2000" kern="1200" dirty="0">
              <a:latin typeface="+mn-ea"/>
              <a:ea typeface="+mn-ea"/>
            </a:endParaRPr>
          </a:p>
        </p:txBody>
      </p:sp>
      <p:sp>
        <p:nvSpPr>
          <p:cNvPr id="23" name="任意多边形 34"/>
          <p:cNvSpPr/>
          <p:nvPr/>
        </p:nvSpPr>
        <p:spPr>
          <a:xfrm>
            <a:off x="9507771" y="47006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广义文化与狭义文化</a:t>
            </a:r>
            <a:endParaRPr lang="zh-CN" altLang="en-US" sz="2000" kern="1200" dirty="0">
              <a:latin typeface="+mn-ea"/>
              <a:ea typeface="+mn-ea"/>
            </a:endParaRPr>
          </a:p>
        </p:txBody>
      </p:sp>
      <p:sp>
        <p:nvSpPr>
          <p:cNvPr id="24" name="任意多边形 35"/>
          <p:cNvSpPr/>
          <p:nvPr/>
        </p:nvSpPr>
        <p:spPr>
          <a:xfrm>
            <a:off x="9507771" y="892555"/>
            <a:ext cx="2684229" cy="33799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与文化相关的概念</a:t>
            </a:r>
            <a:endParaRPr lang="zh-CN" altLang="en-US" sz="2000" kern="1200" dirty="0">
              <a:latin typeface="+mn-ea"/>
              <a:ea typeface="+mn-ea"/>
            </a:endParaRPr>
          </a:p>
        </p:txBody>
      </p:sp>
      <p:sp>
        <p:nvSpPr>
          <p:cNvPr id="15" name="矩形 14"/>
          <p:cNvSpPr/>
          <p:nvPr/>
        </p:nvSpPr>
        <p:spPr>
          <a:xfrm>
            <a:off x="0" y="-92025"/>
            <a:ext cx="10659688" cy="460375"/>
          </a:xfrm>
          <a:prstGeom prst="rect">
            <a:avLst/>
          </a:prstGeom>
        </p:spPr>
        <p:txBody>
          <a:bodyPr wrap="square">
            <a:spAutoFit/>
          </a:bodyPr>
          <a:lstStyle/>
          <a:p>
            <a:pPr>
              <a:lnSpc>
                <a:spcPct val="150000"/>
              </a:lnSpc>
            </a:pPr>
            <a:r>
              <a:rPr sz="1600" dirty="0" smtClean="0">
                <a:latin typeface="+mj-ea"/>
                <a:ea typeface="+mj-ea"/>
              </a:rPr>
              <a:t>0.1.1一、“文化”名称的来源</a:t>
            </a:r>
            <a:endParaRPr sz="1600" dirty="0" smtClean="0">
              <a:latin typeface="+mj-ea"/>
              <a:ea typeface="+mj-ea"/>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943" y="125742"/>
            <a:ext cx="10515600" cy="645130"/>
          </a:xfrm>
        </p:spPr>
        <p:txBody>
          <a:bodyPr/>
          <a:lstStyle/>
          <a:p>
            <a:r>
              <a:rPr lang="zh-CN" altLang="en-US" dirty="0"/>
              <a:t>绪论</a:t>
            </a:r>
            <a:endParaRPr lang="zh-CN" altLang="en-US" dirty="0"/>
          </a:p>
        </p:txBody>
      </p:sp>
      <p:sp>
        <p:nvSpPr>
          <p:cNvPr id="3" name="内容占位符 2"/>
          <p:cNvSpPr>
            <a:spLocks noGrp="1"/>
          </p:cNvSpPr>
          <p:nvPr>
            <p:ph idx="1"/>
          </p:nvPr>
        </p:nvSpPr>
        <p:spPr>
          <a:xfrm>
            <a:off x="838200" y="1119942"/>
            <a:ext cx="10515600" cy="1141714"/>
          </a:xfrm>
        </p:spPr>
        <p:txBody>
          <a:bodyPr>
            <a:normAutofit/>
          </a:bodyPr>
          <a:lstStyle/>
          <a:p>
            <a:r>
              <a:rPr lang="en-US" altLang="zh-CN" sz="2400" dirty="0" smtClean="0">
                <a:latin typeface="+mj-ea"/>
                <a:ea typeface="+mj-ea"/>
              </a:rPr>
              <a:t>0.3.2</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继承</a:t>
            </a:r>
            <a:r>
              <a:rPr lang="zh-CN" altLang="en-US" sz="2400" dirty="0" smtClean="0">
                <a:solidFill>
                  <a:schemeClr val="accent5"/>
                </a:solidFill>
              </a:rPr>
              <a:t>★★</a:t>
            </a:r>
            <a:r>
              <a:rPr lang="zh-CN" altLang="en-US" sz="2400" dirty="0">
                <a:solidFill>
                  <a:schemeClr val="accent5"/>
                </a:solidFill>
              </a:rPr>
              <a:t>★</a:t>
            </a:r>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pSp>
        <p:nvGrpSpPr>
          <p:cNvPr id="21" name="组合 20"/>
          <p:cNvGrpSpPr/>
          <p:nvPr/>
        </p:nvGrpSpPr>
        <p:grpSpPr>
          <a:xfrm>
            <a:off x="725606" y="2725041"/>
            <a:ext cx="4998085" cy="2379345"/>
            <a:chOff x="1013381" y="3318229"/>
            <a:chExt cx="4998085" cy="2379345"/>
          </a:xfrm>
        </p:grpSpPr>
        <p:sp>
          <p:nvSpPr>
            <p:cNvPr id="5" name="圆角矩形 4"/>
            <p:cNvSpPr/>
            <p:nvPr/>
          </p:nvSpPr>
          <p:spPr>
            <a:xfrm>
              <a:off x="1013381" y="3699229"/>
              <a:ext cx="4998085" cy="1998345"/>
            </a:xfrm>
            <a:prstGeom prst="round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1200"/>
                </a:spcBef>
              </a:pPr>
              <a:r>
                <a:rPr lang="zh-CN" altLang="en-US" sz="2000" dirty="0">
                  <a:solidFill>
                    <a:schemeClr val="tx1"/>
                  </a:solidFill>
                  <a:latin typeface="等线" panose="02010600030101010101" pitchFamily="2" charset="-122"/>
                  <a:ea typeface="等线" panose="02010600030101010101" pitchFamily="2" charset="-122"/>
                </a:rPr>
                <a:t>以中华文化为源头、</a:t>
              </a:r>
              <a:endParaRPr lang="zh-CN" altLang="en-US" sz="2000" dirty="0">
                <a:solidFill>
                  <a:schemeClr val="tx1"/>
                </a:solidFill>
                <a:latin typeface="等线" panose="02010600030101010101" pitchFamily="2" charset="-122"/>
                <a:ea typeface="等线" panose="02010600030101010101" pitchFamily="2" charset="-122"/>
              </a:endParaRPr>
            </a:p>
            <a:p>
              <a:pPr>
                <a:lnSpc>
                  <a:spcPct val="150000"/>
                </a:lnSpc>
                <a:spcBef>
                  <a:spcPts val="1200"/>
                </a:spcBef>
              </a:pPr>
              <a:r>
                <a:rPr lang="zh-CN" altLang="en-US" sz="2000" dirty="0">
                  <a:solidFill>
                    <a:schemeClr val="tx1"/>
                  </a:solidFill>
                  <a:latin typeface="等线" panose="02010600030101010101" pitchFamily="2" charset="-122"/>
                  <a:ea typeface="等线" panose="02010600030101010101" pitchFamily="2" charset="-122"/>
                </a:rPr>
                <a:t>中国境内各民族共同创造的、</a:t>
              </a:r>
              <a:endParaRPr lang="zh-CN" altLang="en-US" sz="2000" dirty="0">
                <a:solidFill>
                  <a:schemeClr val="tx1"/>
                </a:solidFill>
                <a:latin typeface="等线" panose="02010600030101010101" pitchFamily="2" charset="-122"/>
                <a:ea typeface="等线" panose="02010600030101010101" pitchFamily="2" charset="-122"/>
              </a:endParaRPr>
            </a:p>
            <a:p>
              <a:pPr>
                <a:lnSpc>
                  <a:spcPct val="150000"/>
                </a:lnSpc>
                <a:spcBef>
                  <a:spcPts val="1200"/>
                </a:spcBef>
              </a:pPr>
              <a:r>
                <a:rPr lang="zh-CN" altLang="en-US" sz="2000" dirty="0">
                  <a:solidFill>
                    <a:schemeClr val="tx1"/>
                  </a:solidFill>
                  <a:latin typeface="等线" panose="02010600030101010101" pitchFamily="2" charset="-122"/>
                  <a:ea typeface="等线" panose="02010600030101010101" pitchFamily="2" charset="-122"/>
                </a:rPr>
                <a:t>长期</a:t>
              </a:r>
              <a:r>
                <a:rPr lang="zh-CN" altLang="en-US" sz="2000" dirty="0" smtClean="0">
                  <a:solidFill>
                    <a:schemeClr val="tx1"/>
                  </a:solidFill>
                  <a:latin typeface="等线" panose="02010600030101010101" pitchFamily="2" charset="-122"/>
                  <a:ea typeface="等线" panose="02010600030101010101" pitchFamily="2" charset="-122"/>
                </a:rPr>
                <a:t>历史所</a:t>
              </a:r>
              <a:r>
                <a:rPr lang="zh-CN" altLang="en-US" sz="2000" dirty="0">
                  <a:solidFill>
                    <a:schemeClr val="tx1"/>
                  </a:solidFill>
                  <a:latin typeface="等线" panose="02010600030101010101" pitchFamily="2" charset="-122"/>
                  <a:ea typeface="等线" panose="02010600030101010101" pitchFamily="2" charset="-122"/>
                </a:rPr>
                <a:t>积淀的</a:t>
              </a:r>
              <a:r>
                <a:rPr lang="zh-CN" altLang="en-US" sz="2000" b="1" u="sng" dirty="0" smtClean="0">
                  <a:solidFill>
                    <a:srgbClr val="4472C4"/>
                  </a:solidFill>
                  <a:latin typeface="等线" panose="02010600030101010101" pitchFamily="2" charset="-122"/>
                  <a:ea typeface="等线" panose="02010600030101010101" pitchFamily="2" charset="-122"/>
                </a:rPr>
                <a:t>文化</a:t>
              </a:r>
              <a:r>
                <a:rPr lang="zh-CN" altLang="en-US" sz="2000" dirty="0" smtClean="0">
                  <a:solidFill>
                    <a:schemeClr val="tx1"/>
                  </a:solidFill>
                </a:rPr>
                <a:t>（</a:t>
              </a:r>
              <a:r>
                <a:rPr lang="en-US" altLang="zh-CN" sz="2000" dirty="0" smtClean="0">
                  <a:solidFill>
                    <a:schemeClr val="tx1"/>
                  </a:solidFill>
                </a:rPr>
                <a:t>1504</a:t>
              </a:r>
              <a:r>
                <a:rPr lang="zh-CN" altLang="en-US" sz="2000" dirty="0" smtClean="0">
                  <a:solidFill>
                    <a:schemeClr val="tx1"/>
                  </a:solidFill>
                </a:rPr>
                <a:t>单） </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6" name="圆角矩形 5"/>
            <p:cNvSpPr/>
            <p:nvPr/>
          </p:nvSpPr>
          <p:spPr>
            <a:xfrm>
              <a:off x="2430369" y="3318229"/>
              <a:ext cx="1739411" cy="504056"/>
            </a:xfrm>
            <a:prstGeom prst="roundRect">
              <a:avLst/>
            </a:prstGeom>
            <a:solidFill>
              <a:schemeClr val="accent5"/>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chemeClr val="bg1"/>
                  </a:solidFill>
                  <a:latin typeface="+mj-ea"/>
                  <a:ea typeface="+mj-ea"/>
                </a:rPr>
                <a:t>传统文化</a:t>
              </a:r>
              <a:endParaRPr lang="zh-CN" altLang="en-US" sz="2200" b="1" dirty="0">
                <a:solidFill>
                  <a:schemeClr val="bg1"/>
                </a:solidFill>
                <a:latin typeface="+mj-ea"/>
                <a:ea typeface="+mj-ea"/>
              </a:endParaRPr>
            </a:p>
          </p:txBody>
        </p:sp>
      </p:grpSp>
      <p:sp>
        <p:nvSpPr>
          <p:cNvPr id="13" name="圆角矩形 12"/>
          <p:cNvSpPr/>
          <p:nvPr/>
        </p:nvSpPr>
        <p:spPr>
          <a:xfrm>
            <a:off x="3991057" y="2830086"/>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6" name="圆角矩形 15"/>
          <p:cNvSpPr/>
          <p:nvPr/>
        </p:nvSpPr>
        <p:spPr>
          <a:xfrm>
            <a:off x="4513652" y="2830085"/>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28"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9"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30"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31"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32"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23" name="矩形 22"/>
          <p:cNvSpPr/>
          <p:nvPr/>
        </p:nvSpPr>
        <p:spPr>
          <a:xfrm>
            <a:off x="0" y="-92025"/>
            <a:ext cx="10659688" cy="414020"/>
          </a:xfrm>
          <a:prstGeom prst="rect">
            <a:avLst/>
          </a:prstGeom>
        </p:spPr>
        <p:txBody>
          <a:bodyPr wrap="square">
            <a:spAutoFit/>
          </a:bodyPr>
          <a:lstStyle/>
          <a:p>
            <a:pPr>
              <a:lnSpc>
                <a:spcPct val="150000"/>
              </a:lnSpc>
            </a:pPr>
            <a:r>
              <a:rPr sz="1400" dirty="0" smtClean="0"/>
              <a:t>0.3.2二、传统文化与文化传统</a:t>
            </a:r>
            <a:endParaRPr sz="1400" dirty="0" smtClean="0"/>
          </a:p>
        </p:txBody>
      </p:sp>
      <p:sp>
        <p:nvSpPr>
          <p:cNvPr id="7" name="内容占位符 2"/>
          <p:cNvSpPr>
            <a:spLocks noGrp="1"/>
          </p:cNvSpPr>
          <p:nvPr/>
        </p:nvSpPr>
        <p:spPr>
          <a:xfrm>
            <a:off x="725805" y="136889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一、中国传统文化</a:t>
            </a:r>
            <a:endParaRPr lang="en-US" altLang="zh-CN"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943" y="125742"/>
            <a:ext cx="10515600" cy="645130"/>
          </a:xfrm>
        </p:spPr>
        <p:txBody>
          <a:bodyPr/>
          <a:lstStyle/>
          <a:p>
            <a:r>
              <a:rPr lang="zh-CN" altLang="en-US" dirty="0"/>
              <a:t>绪论</a:t>
            </a:r>
            <a:endParaRPr lang="zh-CN" altLang="en-US" dirty="0"/>
          </a:p>
        </p:txBody>
      </p:sp>
      <p:sp>
        <p:nvSpPr>
          <p:cNvPr id="3" name="内容占位符 2"/>
          <p:cNvSpPr>
            <a:spLocks noGrp="1"/>
          </p:cNvSpPr>
          <p:nvPr>
            <p:ph idx="1"/>
          </p:nvPr>
        </p:nvSpPr>
        <p:spPr>
          <a:xfrm>
            <a:off x="838200" y="1119942"/>
            <a:ext cx="10515600" cy="1141714"/>
          </a:xfrm>
        </p:spPr>
        <p:txBody>
          <a:bodyPr>
            <a:normAutofit/>
          </a:bodyPr>
          <a:lstStyle/>
          <a:p>
            <a:r>
              <a:rPr lang="en-US" altLang="zh-CN" sz="2400" dirty="0" smtClean="0">
                <a:latin typeface="+mj-ea"/>
                <a:ea typeface="+mj-ea"/>
              </a:rPr>
              <a:t>0.3.2</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继承</a:t>
            </a:r>
            <a:r>
              <a:rPr lang="zh-CN" altLang="en-US" sz="2400" dirty="0" smtClean="0">
                <a:solidFill>
                  <a:schemeClr val="accent5"/>
                </a:solidFill>
              </a:rPr>
              <a:t>★★</a:t>
            </a:r>
            <a:r>
              <a:rPr lang="zh-CN" altLang="en-US" sz="2400" dirty="0">
                <a:solidFill>
                  <a:schemeClr val="accent5"/>
                </a:solidFill>
              </a:rPr>
              <a:t>★</a:t>
            </a:r>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28"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9"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30"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31"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32"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23" name="矩形 22"/>
          <p:cNvSpPr/>
          <p:nvPr/>
        </p:nvSpPr>
        <p:spPr>
          <a:xfrm>
            <a:off x="0" y="-92025"/>
            <a:ext cx="10659688" cy="414020"/>
          </a:xfrm>
          <a:prstGeom prst="rect">
            <a:avLst/>
          </a:prstGeom>
        </p:spPr>
        <p:txBody>
          <a:bodyPr wrap="square">
            <a:spAutoFit/>
          </a:bodyPr>
          <a:lstStyle/>
          <a:p>
            <a:pPr>
              <a:lnSpc>
                <a:spcPct val="150000"/>
              </a:lnSpc>
            </a:pPr>
            <a:r>
              <a:rPr sz="1400" dirty="0" smtClean="0"/>
              <a:t>0.3.2二、传统文化与文化传统</a:t>
            </a:r>
            <a:endParaRPr sz="1400" dirty="0" smtClean="0"/>
          </a:p>
        </p:txBody>
      </p:sp>
      <p:sp>
        <p:nvSpPr>
          <p:cNvPr id="7" name="内容占位符 2"/>
          <p:cNvSpPr>
            <a:spLocks noGrp="1"/>
          </p:cNvSpPr>
          <p:nvPr/>
        </p:nvSpPr>
        <p:spPr>
          <a:xfrm>
            <a:off x="725805" y="136889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一、中国传统文化</a:t>
            </a:r>
            <a:endParaRPr lang="en-US" altLang="zh-CN" dirty="0"/>
          </a:p>
        </p:txBody>
      </p:sp>
      <p:pic>
        <p:nvPicPr>
          <p:cNvPr id="8" name="图片 7"/>
          <p:cNvPicPr>
            <a:picLocks noChangeAspect="1"/>
          </p:cNvPicPr>
          <p:nvPr/>
        </p:nvPicPr>
        <p:blipFill>
          <a:blip r:embed="rId1"/>
          <a:stretch>
            <a:fillRect/>
          </a:stretch>
        </p:blipFill>
        <p:spPr>
          <a:xfrm>
            <a:off x="459105" y="2886710"/>
            <a:ext cx="11427460" cy="1951355"/>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943" y="125742"/>
            <a:ext cx="10515600" cy="645130"/>
          </a:xfrm>
        </p:spPr>
        <p:txBody>
          <a:bodyPr/>
          <a:lstStyle/>
          <a:p>
            <a:r>
              <a:rPr lang="zh-CN" altLang="en-US" dirty="0"/>
              <a:t>绪论</a:t>
            </a:r>
            <a:endParaRPr lang="zh-CN" altLang="en-US" dirty="0"/>
          </a:p>
        </p:txBody>
      </p:sp>
      <p:sp>
        <p:nvSpPr>
          <p:cNvPr id="3" name="内容占位符 2"/>
          <p:cNvSpPr>
            <a:spLocks noGrp="1"/>
          </p:cNvSpPr>
          <p:nvPr>
            <p:ph idx="1"/>
          </p:nvPr>
        </p:nvSpPr>
        <p:spPr>
          <a:xfrm>
            <a:off x="838200" y="1176457"/>
            <a:ext cx="10515600" cy="1141714"/>
          </a:xfrm>
        </p:spPr>
        <p:txBody>
          <a:bodyPr>
            <a:normAutofit/>
          </a:bodyPr>
          <a:lstStyle/>
          <a:p>
            <a:r>
              <a:rPr lang="en-US" altLang="zh-CN" sz="2400" dirty="0" smtClean="0">
                <a:latin typeface="+mj-ea"/>
                <a:ea typeface="+mj-ea"/>
              </a:rPr>
              <a:t>0.3.2</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继承</a:t>
            </a:r>
            <a:r>
              <a:rPr lang="zh-CN" altLang="en-US" sz="2400" dirty="0" smtClean="0">
                <a:solidFill>
                  <a:schemeClr val="accent5"/>
                </a:solidFill>
              </a:rPr>
              <a:t>★★</a:t>
            </a:r>
            <a:r>
              <a:rPr lang="zh-CN" altLang="en-US" sz="2400" dirty="0">
                <a:solidFill>
                  <a:schemeClr val="accent5"/>
                </a:solidFill>
              </a:rPr>
              <a:t>★</a:t>
            </a:r>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pSp>
        <p:nvGrpSpPr>
          <p:cNvPr id="20" name="组合 19"/>
          <p:cNvGrpSpPr/>
          <p:nvPr/>
        </p:nvGrpSpPr>
        <p:grpSpPr>
          <a:xfrm>
            <a:off x="429895" y="2662555"/>
            <a:ext cx="5109845" cy="1775460"/>
            <a:chOff x="6668808" y="3236868"/>
            <a:chExt cx="4774628" cy="1533373"/>
          </a:xfrm>
        </p:grpSpPr>
        <p:sp>
          <p:nvSpPr>
            <p:cNvPr id="18" name="圆角矩形 17"/>
            <p:cNvSpPr/>
            <p:nvPr/>
          </p:nvSpPr>
          <p:spPr>
            <a:xfrm>
              <a:off x="6668808" y="3618113"/>
              <a:ext cx="4774628" cy="1152128"/>
            </a:xfrm>
            <a:prstGeom prst="round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1200"/>
                </a:spcBef>
              </a:pPr>
              <a:r>
                <a:rPr lang="zh-CN" altLang="en-US" sz="2000" dirty="0">
                  <a:solidFill>
                    <a:schemeClr val="tx1"/>
                  </a:solidFill>
                  <a:latin typeface="等线" panose="02010600030101010101" pitchFamily="2" charset="-122"/>
                  <a:ea typeface="等线" panose="02010600030101010101" pitchFamily="2" charset="-122"/>
                </a:rPr>
                <a:t>贯穿于民族和国家各个历史阶段的各类文化的</a:t>
              </a:r>
              <a:r>
                <a:rPr lang="zh-CN" altLang="en-US" sz="2000" b="1" u="sng" dirty="0">
                  <a:solidFill>
                    <a:schemeClr val="accent5"/>
                  </a:solidFill>
                </a:rPr>
                <a:t>核心精神</a:t>
              </a:r>
              <a:r>
                <a:rPr lang="zh-CN" altLang="en-US" sz="2000" dirty="0" smtClean="0">
                  <a:solidFill>
                    <a:schemeClr val="tx1"/>
                  </a:solidFill>
                  <a:latin typeface="等线" panose="02010600030101010101" pitchFamily="2" charset="-122"/>
                  <a:ea typeface="等线" panose="02010600030101010101" pitchFamily="2" charset="-122"/>
                </a:rPr>
                <a:t>（</a:t>
              </a:r>
              <a:r>
                <a:rPr lang="en-US" altLang="zh-CN" sz="2000" dirty="0" smtClean="0">
                  <a:solidFill>
                    <a:schemeClr val="tx1"/>
                  </a:solidFill>
                  <a:latin typeface="等线" panose="02010600030101010101" pitchFamily="2" charset="-122"/>
                  <a:ea typeface="等线" panose="02010600030101010101" pitchFamily="2" charset="-122"/>
                </a:rPr>
                <a:t>1604</a:t>
              </a:r>
              <a:r>
                <a:rPr lang="zh-CN" altLang="en-US" sz="2000" dirty="0" smtClean="0">
                  <a:solidFill>
                    <a:schemeClr val="tx1"/>
                  </a:solidFill>
                  <a:latin typeface="等线" panose="02010600030101010101" pitchFamily="2" charset="-122"/>
                  <a:ea typeface="等线" panose="02010600030101010101" pitchFamily="2" charset="-122"/>
                </a:rPr>
                <a:t>单、</a:t>
              </a:r>
              <a:r>
                <a:rPr lang="en-US" altLang="zh-CN" sz="2000" dirty="0" smtClean="0">
                  <a:solidFill>
                    <a:schemeClr val="tx1"/>
                  </a:solidFill>
                  <a:latin typeface="等线" panose="02010600030101010101" pitchFamily="2" charset="-122"/>
                  <a:ea typeface="等线" panose="02010600030101010101" pitchFamily="2" charset="-122"/>
                </a:rPr>
                <a:t>1604</a:t>
              </a:r>
              <a:r>
                <a:rPr lang="zh-CN" altLang="en-US" sz="2000" dirty="0" smtClean="0">
                  <a:solidFill>
                    <a:schemeClr val="tx1"/>
                  </a:solidFill>
                  <a:latin typeface="等线" panose="02010600030101010101" pitchFamily="2" charset="-122"/>
                  <a:ea typeface="等线" panose="02010600030101010101" pitchFamily="2" charset="-122"/>
                </a:rPr>
                <a:t>名）</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9" name="圆角矩形 18"/>
            <p:cNvSpPr/>
            <p:nvPr/>
          </p:nvSpPr>
          <p:spPr>
            <a:xfrm>
              <a:off x="8186416" y="3236868"/>
              <a:ext cx="1739411" cy="504056"/>
            </a:xfrm>
            <a:prstGeom prst="roundRect">
              <a:avLst/>
            </a:prstGeom>
            <a:solidFill>
              <a:schemeClr val="accent5"/>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mj-ea"/>
                  <a:ea typeface="+mj-ea"/>
                </a:rPr>
                <a:t>文化传统</a:t>
              </a:r>
              <a:endParaRPr lang="zh-CN" altLang="en-US" sz="2200" b="1" dirty="0">
                <a:solidFill>
                  <a:schemeClr val="bg1"/>
                </a:solidFill>
                <a:latin typeface="+mj-ea"/>
                <a:ea typeface="+mj-ea"/>
              </a:endParaRPr>
            </a:p>
          </p:txBody>
        </p:sp>
      </p:grpSp>
      <p:sp>
        <p:nvSpPr>
          <p:cNvPr id="13" name="圆角矩形 12"/>
          <p:cNvSpPr/>
          <p:nvPr/>
        </p:nvSpPr>
        <p:spPr>
          <a:xfrm>
            <a:off x="3991057" y="2830086"/>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6" name="圆角矩形 15"/>
          <p:cNvSpPr/>
          <p:nvPr/>
        </p:nvSpPr>
        <p:spPr>
          <a:xfrm>
            <a:off x="4513652" y="2830085"/>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28"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9"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30"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31"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32"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23" name="矩形 22"/>
          <p:cNvSpPr/>
          <p:nvPr/>
        </p:nvSpPr>
        <p:spPr>
          <a:xfrm>
            <a:off x="0" y="-92025"/>
            <a:ext cx="10659688" cy="414020"/>
          </a:xfrm>
          <a:prstGeom prst="rect">
            <a:avLst/>
          </a:prstGeom>
        </p:spPr>
        <p:txBody>
          <a:bodyPr wrap="square">
            <a:spAutoFit/>
          </a:bodyPr>
          <a:lstStyle/>
          <a:p>
            <a:pPr>
              <a:lnSpc>
                <a:spcPct val="150000"/>
              </a:lnSpc>
            </a:pPr>
            <a:r>
              <a:rPr sz="1400" dirty="0" smtClean="0"/>
              <a:t>0.3.2二、传统文化与文化传统</a:t>
            </a:r>
            <a:endParaRPr sz="1400" dirty="0" smtClean="0"/>
          </a:p>
        </p:txBody>
      </p:sp>
      <p:sp>
        <p:nvSpPr>
          <p:cNvPr id="7" name="内容占位符 2"/>
          <p:cNvSpPr>
            <a:spLocks noGrp="1"/>
          </p:cNvSpPr>
          <p:nvPr/>
        </p:nvSpPr>
        <p:spPr>
          <a:xfrm>
            <a:off x="725805" y="1368892"/>
            <a:ext cx="10515600" cy="49871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zh-CN" dirty="0" smtClean="0"/>
          </a:p>
          <a:p>
            <a:r>
              <a:rPr lang="zh-CN" altLang="zh-CN" sz="2400" b="1" dirty="0" smtClean="0">
                <a:latin typeface="方正清刻本悦宋简体" panose="02000000000000000000" pitchFamily="2" charset="-122"/>
                <a:ea typeface="方正清刻本悦宋简体" panose="02000000000000000000" pitchFamily="2" charset="-122"/>
              </a:rPr>
              <a:t>二、文化传统</a:t>
            </a:r>
            <a:endParaRPr lang="zh-CN" altLang="zh-CN" sz="2400" b="1" dirty="0" smtClean="0">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4912421" y="2318077"/>
            <a:ext cx="3177652" cy="34496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dirty="0" smtClean="0">
                <a:solidFill>
                  <a:schemeClr val="accent5"/>
                </a:solidFill>
              </a:rPr>
              <a:t>#</a:t>
            </a:r>
            <a:r>
              <a:rPr lang="zh-CN" altLang="en-US" sz="2000" dirty="0" smtClean="0">
                <a:solidFill>
                  <a:schemeClr val="accent5"/>
                </a:solidFill>
              </a:rPr>
              <a:t>稳定性</a:t>
            </a:r>
            <a:r>
              <a:rPr lang="en-US" altLang="zh-CN" sz="2000" dirty="0" smtClean="0">
                <a:solidFill>
                  <a:schemeClr val="accent5"/>
                </a:solidFill>
              </a:rPr>
              <a:t>#  #</a:t>
            </a:r>
            <a:r>
              <a:rPr lang="zh-CN" altLang="en-US" sz="2000" dirty="0" smtClean="0">
                <a:solidFill>
                  <a:schemeClr val="accent5"/>
                </a:solidFill>
              </a:rPr>
              <a:t>延续性</a:t>
            </a:r>
            <a:r>
              <a:rPr lang="en-US" altLang="zh-CN" sz="2000" dirty="0" smtClean="0">
                <a:solidFill>
                  <a:schemeClr val="accent5"/>
                </a:solidFill>
              </a:rPr>
              <a:t>#</a:t>
            </a:r>
            <a:endParaRPr lang="zh-CN" altLang="en-US" sz="2000" dirty="0">
              <a:solidFill>
                <a:schemeClr val="accent5"/>
              </a:solidFill>
            </a:endParaRPr>
          </a:p>
        </p:txBody>
      </p:sp>
      <p:sp>
        <p:nvSpPr>
          <p:cNvPr id="9" name="矩形 8"/>
          <p:cNvSpPr/>
          <p:nvPr/>
        </p:nvSpPr>
        <p:spPr>
          <a:xfrm>
            <a:off x="4912421" y="4606617"/>
            <a:ext cx="3177652" cy="34496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dirty="0" smtClean="0">
                <a:solidFill>
                  <a:schemeClr val="accent5"/>
                </a:solidFill>
              </a:rPr>
              <a:t>#</a:t>
            </a:r>
            <a:r>
              <a:rPr lang="zh-CN" altLang="en-US" sz="2000" dirty="0" smtClean="0">
                <a:solidFill>
                  <a:schemeClr val="accent5"/>
                </a:solidFill>
              </a:rPr>
              <a:t>取其精华，取其糟粕</a:t>
            </a:r>
            <a:r>
              <a:rPr lang="en-US" altLang="zh-CN" sz="2000" dirty="0" smtClean="0">
                <a:solidFill>
                  <a:schemeClr val="accent5"/>
                </a:solidFill>
              </a:rPr>
              <a:t>#</a:t>
            </a:r>
            <a:endParaRPr lang="zh-CN" altLang="en-US" sz="2000" dirty="0">
              <a:solidFill>
                <a:schemeClr val="accent5"/>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943" y="125742"/>
            <a:ext cx="10515600" cy="645130"/>
          </a:xfrm>
        </p:spPr>
        <p:txBody>
          <a:bodyPr/>
          <a:lstStyle/>
          <a:p>
            <a:r>
              <a:rPr lang="zh-CN" altLang="en-US" dirty="0"/>
              <a:t>绪论</a:t>
            </a:r>
            <a:endParaRPr lang="zh-CN" altLang="en-US" dirty="0"/>
          </a:p>
        </p:txBody>
      </p:sp>
      <p:sp>
        <p:nvSpPr>
          <p:cNvPr id="3" name="内容占位符 2"/>
          <p:cNvSpPr>
            <a:spLocks noGrp="1"/>
          </p:cNvSpPr>
          <p:nvPr>
            <p:ph idx="1"/>
          </p:nvPr>
        </p:nvSpPr>
        <p:spPr>
          <a:xfrm>
            <a:off x="838200" y="1119942"/>
            <a:ext cx="10515600" cy="1141714"/>
          </a:xfrm>
        </p:spPr>
        <p:txBody>
          <a:bodyPr>
            <a:normAutofit/>
          </a:bodyPr>
          <a:lstStyle/>
          <a:p>
            <a:r>
              <a:rPr lang="en-US" altLang="zh-CN" sz="2400" dirty="0" smtClean="0">
                <a:latin typeface="+mj-ea"/>
                <a:ea typeface="+mj-ea"/>
              </a:rPr>
              <a:t>0.3.2</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继承</a:t>
            </a:r>
            <a:r>
              <a:rPr lang="zh-CN" altLang="en-US" sz="2400" dirty="0" smtClean="0">
                <a:solidFill>
                  <a:schemeClr val="accent5"/>
                </a:solidFill>
              </a:rPr>
              <a:t>★★</a:t>
            </a:r>
            <a:r>
              <a:rPr lang="zh-CN" altLang="en-US" sz="2400" dirty="0">
                <a:solidFill>
                  <a:schemeClr val="accent5"/>
                </a:solidFill>
              </a:rPr>
              <a:t>★</a:t>
            </a:r>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15" name="表格 14"/>
          <p:cNvGraphicFramePr>
            <a:graphicFrameLocks noGrp="1"/>
          </p:cNvGraphicFramePr>
          <p:nvPr/>
        </p:nvGraphicFramePr>
        <p:xfrm>
          <a:off x="957619" y="2331537"/>
          <a:ext cx="4652638" cy="396240"/>
        </p:xfrm>
        <a:graphic>
          <a:graphicData uri="http://schemas.openxmlformats.org/drawingml/2006/table">
            <a:tbl>
              <a:tblPr>
                <a:tableStyleId>{5C22544A-7EE6-4342-B048-85BDC9FD1C3A}</a:tableStyleId>
              </a:tblPr>
              <a:tblGrid>
                <a:gridCol w="629317"/>
                <a:gridCol w="4023321"/>
              </a:tblGrid>
              <a:tr h="370840">
                <a:tc>
                  <a:txBody>
                    <a:bodyPr/>
                    <a:lstStyle/>
                    <a:p>
                      <a:pPr algn="ctr"/>
                      <a:r>
                        <a:rPr lang="en-US" altLang="zh-CN" sz="2000" dirty="0" smtClean="0">
                          <a:solidFill>
                            <a:schemeClr val="bg1"/>
                          </a:solidFill>
                          <a:latin typeface="方正启体简体" panose="03000509000000000000" pitchFamily="65" charset="-122"/>
                          <a:ea typeface="方正启体简体" panose="03000509000000000000" pitchFamily="65" charset="-122"/>
                        </a:rPr>
                        <a:t>Q1</a:t>
                      </a:r>
                      <a:endParaRPr lang="zh-CN" altLang="en-US" sz="2000" dirty="0">
                        <a:solidFill>
                          <a:schemeClr val="bg1"/>
                        </a:solidFill>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zh-CN" altLang="en-US" sz="2000" dirty="0" smtClean="0">
                          <a:latin typeface="方正启体简体" panose="03000509000000000000" pitchFamily="65" charset="-122"/>
                          <a:ea typeface="方正启体简体" panose="03000509000000000000" pitchFamily="65" charset="-122"/>
                        </a:rPr>
                        <a:t>“诗歌”是传统文化还是文化传统？</a:t>
                      </a:r>
                      <a:endParaRPr lang="zh-CN" altLang="en-US" sz="2000" dirty="0">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bl>
          </a:graphicData>
        </a:graphic>
      </p:graphicFrame>
      <p:graphicFrame>
        <p:nvGraphicFramePr>
          <p:cNvPr id="17" name="表格 16"/>
          <p:cNvGraphicFramePr>
            <a:graphicFrameLocks noGrp="1"/>
          </p:cNvGraphicFramePr>
          <p:nvPr/>
        </p:nvGraphicFramePr>
        <p:xfrm>
          <a:off x="6502901" y="2331537"/>
          <a:ext cx="4725927" cy="396240"/>
        </p:xfrm>
        <a:graphic>
          <a:graphicData uri="http://schemas.openxmlformats.org/drawingml/2006/table">
            <a:tbl>
              <a:tblPr>
                <a:tableStyleId>{5C22544A-7EE6-4342-B048-85BDC9FD1C3A}</a:tableStyleId>
              </a:tblPr>
              <a:tblGrid>
                <a:gridCol w="639230"/>
                <a:gridCol w="4086697"/>
              </a:tblGrid>
              <a:tr h="370840">
                <a:tc>
                  <a:txBody>
                    <a:bodyPr/>
                    <a:lstStyle/>
                    <a:p>
                      <a:pPr algn="ctr"/>
                      <a:r>
                        <a:rPr lang="en-US" altLang="zh-CN" sz="2000" dirty="0" smtClean="0">
                          <a:solidFill>
                            <a:schemeClr val="bg1"/>
                          </a:solidFill>
                          <a:latin typeface="方正启体简体" panose="03000509000000000000" pitchFamily="65" charset="-122"/>
                          <a:ea typeface="方正启体简体" panose="03000509000000000000" pitchFamily="65" charset="-122"/>
                        </a:rPr>
                        <a:t>Q2</a:t>
                      </a:r>
                      <a:endParaRPr lang="zh-CN" altLang="en-US" sz="2000" dirty="0">
                        <a:solidFill>
                          <a:schemeClr val="bg1"/>
                        </a:solidFill>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zh-CN" altLang="en-US" sz="2000" dirty="0" smtClean="0">
                          <a:latin typeface="方正启体简体" panose="03000509000000000000" pitchFamily="65" charset="-122"/>
                          <a:ea typeface="方正启体简体" panose="03000509000000000000" pitchFamily="65" charset="-122"/>
                        </a:rPr>
                        <a:t>“韵律”是传统文化还是文化传统？</a:t>
                      </a:r>
                      <a:endParaRPr lang="zh-CN" altLang="en-US" sz="2000" dirty="0">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bl>
          </a:graphicData>
        </a:graphic>
      </p:graphicFrame>
      <p:sp>
        <p:nvSpPr>
          <p:cNvPr id="28"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9"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30"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31"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32"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23" name="矩形 22"/>
          <p:cNvSpPr/>
          <p:nvPr/>
        </p:nvSpPr>
        <p:spPr>
          <a:xfrm>
            <a:off x="0" y="-92025"/>
            <a:ext cx="10659688" cy="414020"/>
          </a:xfrm>
          <a:prstGeom prst="rect">
            <a:avLst/>
          </a:prstGeom>
        </p:spPr>
        <p:txBody>
          <a:bodyPr wrap="square">
            <a:spAutoFit/>
          </a:bodyPr>
          <a:lstStyle/>
          <a:p>
            <a:pPr>
              <a:lnSpc>
                <a:spcPct val="150000"/>
              </a:lnSpc>
            </a:pPr>
            <a:r>
              <a:rPr sz="1400" dirty="0" smtClean="0"/>
              <a:t>0.3.2二、传统文化与文化传统</a:t>
            </a:r>
            <a:endParaRPr sz="14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943" y="125742"/>
            <a:ext cx="10515600" cy="645130"/>
          </a:xfrm>
        </p:spPr>
        <p:txBody>
          <a:bodyPr/>
          <a:lstStyle/>
          <a:p>
            <a:r>
              <a:rPr lang="zh-CN" altLang="en-US" dirty="0"/>
              <a:t>绪论</a:t>
            </a:r>
            <a:endParaRPr lang="zh-CN" altLang="en-US" dirty="0"/>
          </a:p>
        </p:txBody>
      </p:sp>
      <p:sp>
        <p:nvSpPr>
          <p:cNvPr id="3" name="内容占位符 2"/>
          <p:cNvSpPr>
            <a:spLocks noGrp="1"/>
          </p:cNvSpPr>
          <p:nvPr>
            <p:ph idx="1"/>
          </p:nvPr>
        </p:nvSpPr>
        <p:spPr>
          <a:xfrm>
            <a:off x="838200" y="1119942"/>
            <a:ext cx="10515600" cy="1141714"/>
          </a:xfrm>
        </p:spPr>
        <p:txBody>
          <a:bodyPr>
            <a:normAutofit/>
          </a:bodyPr>
          <a:lstStyle/>
          <a:p>
            <a:r>
              <a:rPr lang="en-US" altLang="zh-CN" sz="2400" dirty="0" smtClean="0">
                <a:latin typeface="+mj-ea"/>
                <a:ea typeface="+mj-ea"/>
              </a:rPr>
              <a:t>0.3.2</a:t>
            </a:r>
            <a:r>
              <a:rPr lang="zh-CN" altLang="en-US" sz="2400" dirty="0" smtClean="0">
                <a:latin typeface="+mj-ea"/>
                <a:ea typeface="+mj-ea"/>
              </a:rPr>
              <a:t>：</a:t>
            </a:r>
            <a:r>
              <a:rPr lang="zh-CN" altLang="en-US" sz="2400" dirty="0">
                <a:latin typeface="+mj-ea"/>
                <a:ea typeface="+mj-ea"/>
              </a:rPr>
              <a:t>文化的</a:t>
            </a:r>
            <a:r>
              <a:rPr lang="zh-CN" altLang="en-US" sz="2400" dirty="0" smtClean="0">
                <a:latin typeface="+mj-ea"/>
                <a:ea typeface="+mj-ea"/>
              </a:rPr>
              <a:t>继承</a:t>
            </a:r>
            <a:r>
              <a:rPr lang="zh-CN" altLang="en-US" sz="2400" dirty="0" smtClean="0">
                <a:solidFill>
                  <a:schemeClr val="accent5"/>
                </a:solidFill>
              </a:rPr>
              <a:t>★★</a:t>
            </a:r>
            <a:r>
              <a:rPr lang="zh-CN" altLang="en-US" sz="2400" dirty="0">
                <a:solidFill>
                  <a:schemeClr val="accent5"/>
                </a:solidFill>
              </a:rPr>
              <a:t>★</a:t>
            </a:r>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pSp>
        <p:nvGrpSpPr>
          <p:cNvPr id="21" name="组合 20"/>
          <p:cNvGrpSpPr/>
          <p:nvPr/>
        </p:nvGrpSpPr>
        <p:grpSpPr>
          <a:xfrm>
            <a:off x="725606" y="3726436"/>
            <a:ext cx="4894541" cy="1533373"/>
            <a:chOff x="1013381" y="3318229"/>
            <a:chExt cx="4894541" cy="1533373"/>
          </a:xfrm>
        </p:grpSpPr>
        <p:sp>
          <p:nvSpPr>
            <p:cNvPr id="5" name="圆角矩形 4"/>
            <p:cNvSpPr/>
            <p:nvPr/>
          </p:nvSpPr>
          <p:spPr>
            <a:xfrm>
              <a:off x="1013381" y="3699474"/>
              <a:ext cx="4894541" cy="1152128"/>
            </a:xfrm>
            <a:prstGeom prst="round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1200"/>
                </a:spcBef>
              </a:pPr>
              <a:r>
                <a:rPr lang="zh-CN" altLang="en-US" sz="2000" dirty="0">
                  <a:solidFill>
                    <a:schemeClr val="tx1"/>
                  </a:solidFill>
                  <a:latin typeface="等线" panose="02010600030101010101" pitchFamily="2" charset="-122"/>
                  <a:ea typeface="等线" panose="02010600030101010101" pitchFamily="2" charset="-122"/>
                </a:rPr>
                <a:t>以中华文化为源头、中国境内各民族共同创造的、长期</a:t>
              </a:r>
              <a:r>
                <a:rPr lang="zh-CN" altLang="en-US" sz="2000" dirty="0" smtClean="0">
                  <a:solidFill>
                    <a:schemeClr val="tx1"/>
                  </a:solidFill>
                  <a:latin typeface="等线" panose="02010600030101010101" pitchFamily="2" charset="-122"/>
                  <a:ea typeface="等线" panose="02010600030101010101" pitchFamily="2" charset="-122"/>
                </a:rPr>
                <a:t>历史所</a:t>
              </a:r>
              <a:r>
                <a:rPr lang="zh-CN" altLang="en-US" sz="2000" dirty="0">
                  <a:solidFill>
                    <a:schemeClr val="tx1"/>
                  </a:solidFill>
                  <a:latin typeface="等线" panose="02010600030101010101" pitchFamily="2" charset="-122"/>
                  <a:ea typeface="等线" panose="02010600030101010101" pitchFamily="2" charset="-122"/>
                </a:rPr>
                <a:t>积淀的</a:t>
              </a:r>
              <a:r>
                <a:rPr lang="zh-CN" altLang="en-US" sz="2000" b="1" u="sng" dirty="0" smtClean="0">
                  <a:solidFill>
                    <a:srgbClr val="4472C4"/>
                  </a:solidFill>
                  <a:latin typeface="等线" panose="02010600030101010101" pitchFamily="2" charset="-122"/>
                  <a:ea typeface="等线" panose="02010600030101010101" pitchFamily="2" charset="-122"/>
                </a:rPr>
                <a:t>文化</a:t>
              </a:r>
              <a:r>
                <a:rPr lang="zh-CN" altLang="en-US" sz="2000" dirty="0" smtClean="0">
                  <a:solidFill>
                    <a:schemeClr val="tx1"/>
                  </a:solidFill>
                </a:rPr>
                <a:t>（</a:t>
              </a:r>
              <a:r>
                <a:rPr lang="en-US" altLang="zh-CN" sz="2000" dirty="0" smtClean="0">
                  <a:solidFill>
                    <a:schemeClr val="tx1"/>
                  </a:solidFill>
                </a:rPr>
                <a:t>1504</a:t>
              </a:r>
              <a:r>
                <a:rPr lang="zh-CN" altLang="en-US" sz="2000" dirty="0" smtClean="0">
                  <a:solidFill>
                    <a:schemeClr val="tx1"/>
                  </a:solidFill>
                </a:rPr>
                <a:t>单） </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6" name="圆角矩形 5"/>
            <p:cNvSpPr/>
            <p:nvPr/>
          </p:nvSpPr>
          <p:spPr>
            <a:xfrm>
              <a:off x="2430369" y="3318229"/>
              <a:ext cx="1739411" cy="504056"/>
            </a:xfrm>
            <a:prstGeom prst="roundRect">
              <a:avLst/>
            </a:prstGeom>
            <a:solidFill>
              <a:schemeClr val="accent5"/>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solidFill>
                    <a:schemeClr val="bg1"/>
                  </a:solidFill>
                  <a:latin typeface="+mj-ea"/>
                  <a:ea typeface="+mj-ea"/>
                </a:rPr>
                <a:t>传统文化</a:t>
              </a:r>
              <a:endParaRPr lang="zh-CN" altLang="en-US" sz="2200" b="1" dirty="0">
                <a:solidFill>
                  <a:schemeClr val="bg1"/>
                </a:solidFill>
                <a:latin typeface="+mj-ea"/>
                <a:ea typeface="+mj-ea"/>
              </a:endParaRPr>
            </a:p>
          </p:txBody>
        </p:sp>
      </p:grpSp>
      <p:graphicFrame>
        <p:nvGraphicFramePr>
          <p:cNvPr id="15" name="表格 14"/>
          <p:cNvGraphicFramePr>
            <a:graphicFrameLocks noGrp="1"/>
          </p:cNvGraphicFramePr>
          <p:nvPr/>
        </p:nvGraphicFramePr>
        <p:xfrm>
          <a:off x="957619" y="2331537"/>
          <a:ext cx="4652638" cy="396240"/>
        </p:xfrm>
        <a:graphic>
          <a:graphicData uri="http://schemas.openxmlformats.org/drawingml/2006/table">
            <a:tbl>
              <a:tblPr>
                <a:tableStyleId>{5C22544A-7EE6-4342-B048-85BDC9FD1C3A}</a:tableStyleId>
              </a:tblPr>
              <a:tblGrid>
                <a:gridCol w="629317"/>
                <a:gridCol w="4023321"/>
              </a:tblGrid>
              <a:tr h="370840">
                <a:tc>
                  <a:txBody>
                    <a:bodyPr/>
                    <a:lstStyle/>
                    <a:p>
                      <a:pPr algn="ctr"/>
                      <a:r>
                        <a:rPr lang="en-US" altLang="zh-CN" sz="2000" dirty="0" smtClean="0">
                          <a:solidFill>
                            <a:schemeClr val="bg1"/>
                          </a:solidFill>
                          <a:latin typeface="方正启体简体" panose="03000509000000000000" pitchFamily="65" charset="-122"/>
                          <a:ea typeface="方正启体简体" panose="03000509000000000000" pitchFamily="65" charset="-122"/>
                        </a:rPr>
                        <a:t>Q1</a:t>
                      </a:r>
                      <a:endParaRPr lang="zh-CN" altLang="en-US" sz="2000" dirty="0">
                        <a:solidFill>
                          <a:schemeClr val="bg1"/>
                        </a:solidFill>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zh-CN" altLang="en-US" sz="2000" dirty="0" smtClean="0">
                          <a:latin typeface="方正启体简体" panose="03000509000000000000" pitchFamily="65" charset="-122"/>
                          <a:ea typeface="方正启体简体" panose="03000509000000000000" pitchFamily="65" charset="-122"/>
                        </a:rPr>
                        <a:t>“诗歌”是传统文化还是文化传统？</a:t>
                      </a:r>
                      <a:endParaRPr lang="zh-CN" altLang="en-US" sz="2000" dirty="0">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bl>
          </a:graphicData>
        </a:graphic>
      </p:graphicFrame>
      <p:graphicFrame>
        <p:nvGraphicFramePr>
          <p:cNvPr id="17" name="表格 16"/>
          <p:cNvGraphicFramePr>
            <a:graphicFrameLocks noGrp="1"/>
          </p:cNvGraphicFramePr>
          <p:nvPr/>
        </p:nvGraphicFramePr>
        <p:xfrm>
          <a:off x="6502901" y="2331537"/>
          <a:ext cx="4725927" cy="396240"/>
        </p:xfrm>
        <a:graphic>
          <a:graphicData uri="http://schemas.openxmlformats.org/drawingml/2006/table">
            <a:tbl>
              <a:tblPr>
                <a:tableStyleId>{5C22544A-7EE6-4342-B048-85BDC9FD1C3A}</a:tableStyleId>
              </a:tblPr>
              <a:tblGrid>
                <a:gridCol w="639230"/>
                <a:gridCol w="4086697"/>
              </a:tblGrid>
              <a:tr h="370840">
                <a:tc>
                  <a:txBody>
                    <a:bodyPr/>
                    <a:lstStyle/>
                    <a:p>
                      <a:pPr algn="ctr"/>
                      <a:r>
                        <a:rPr lang="en-US" altLang="zh-CN" sz="2000" dirty="0" smtClean="0">
                          <a:solidFill>
                            <a:schemeClr val="bg1"/>
                          </a:solidFill>
                          <a:latin typeface="方正启体简体" panose="03000509000000000000" pitchFamily="65" charset="-122"/>
                          <a:ea typeface="方正启体简体" panose="03000509000000000000" pitchFamily="65" charset="-122"/>
                        </a:rPr>
                        <a:t>Q2</a:t>
                      </a:r>
                      <a:endParaRPr lang="zh-CN" altLang="en-US" sz="2000" dirty="0">
                        <a:solidFill>
                          <a:schemeClr val="bg1"/>
                        </a:solidFill>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zh-CN" altLang="en-US" sz="2000" dirty="0" smtClean="0">
                          <a:latin typeface="方正启体简体" panose="03000509000000000000" pitchFamily="65" charset="-122"/>
                          <a:ea typeface="方正启体简体" panose="03000509000000000000" pitchFamily="65" charset="-122"/>
                        </a:rPr>
                        <a:t>“韵律”是传统文化还是文化传统？</a:t>
                      </a:r>
                      <a:endParaRPr lang="zh-CN" altLang="en-US" sz="2000" dirty="0">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bl>
          </a:graphicData>
        </a:graphic>
      </p:graphicFrame>
      <p:grpSp>
        <p:nvGrpSpPr>
          <p:cNvPr id="20" name="组合 19"/>
          <p:cNvGrpSpPr/>
          <p:nvPr/>
        </p:nvGrpSpPr>
        <p:grpSpPr>
          <a:xfrm>
            <a:off x="6579172" y="3726436"/>
            <a:ext cx="4774628" cy="1533373"/>
            <a:chOff x="6668808" y="3236868"/>
            <a:chExt cx="4774628" cy="1533373"/>
          </a:xfrm>
        </p:grpSpPr>
        <p:sp>
          <p:nvSpPr>
            <p:cNvPr id="18" name="圆角矩形 17"/>
            <p:cNvSpPr/>
            <p:nvPr/>
          </p:nvSpPr>
          <p:spPr>
            <a:xfrm>
              <a:off x="6668808" y="3618113"/>
              <a:ext cx="4774628" cy="1152128"/>
            </a:xfrm>
            <a:prstGeom prst="round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1200"/>
                </a:spcBef>
              </a:pPr>
              <a:r>
                <a:rPr lang="zh-CN" altLang="en-US" sz="2000" dirty="0">
                  <a:solidFill>
                    <a:schemeClr val="tx1"/>
                  </a:solidFill>
                  <a:latin typeface="等线" panose="02010600030101010101" pitchFamily="2" charset="-122"/>
                  <a:ea typeface="等线" panose="02010600030101010101" pitchFamily="2" charset="-122"/>
                </a:rPr>
                <a:t>贯穿于民族和国家各个历史阶段的各类文化的</a:t>
              </a:r>
              <a:r>
                <a:rPr lang="zh-CN" altLang="en-US" sz="2000" b="1" u="sng" dirty="0">
                  <a:solidFill>
                    <a:schemeClr val="accent5"/>
                  </a:solidFill>
                </a:rPr>
                <a:t>核心精神</a:t>
              </a:r>
              <a:r>
                <a:rPr lang="zh-CN" altLang="en-US" sz="2000" dirty="0" smtClean="0">
                  <a:solidFill>
                    <a:schemeClr val="tx1"/>
                  </a:solidFill>
                  <a:latin typeface="等线" panose="02010600030101010101" pitchFamily="2" charset="-122"/>
                  <a:ea typeface="等线" panose="02010600030101010101" pitchFamily="2" charset="-122"/>
                </a:rPr>
                <a:t>（</a:t>
              </a:r>
              <a:r>
                <a:rPr lang="en-US" altLang="zh-CN" sz="2000" dirty="0" smtClean="0">
                  <a:solidFill>
                    <a:schemeClr val="tx1"/>
                  </a:solidFill>
                  <a:latin typeface="等线" panose="02010600030101010101" pitchFamily="2" charset="-122"/>
                  <a:ea typeface="等线" panose="02010600030101010101" pitchFamily="2" charset="-122"/>
                </a:rPr>
                <a:t>1604</a:t>
              </a:r>
              <a:r>
                <a:rPr lang="zh-CN" altLang="en-US" sz="2000" dirty="0" smtClean="0">
                  <a:solidFill>
                    <a:schemeClr val="tx1"/>
                  </a:solidFill>
                  <a:latin typeface="等线" panose="02010600030101010101" pitchFamily="2" charset="-122"/>
                  <a:ea typeface="等线" panose="02010600030101010101" pitchFamily="2" charset="-122"/>
                </a:rPr>
                <a:t>单、</a:t>
              </a:r>
              <a:r>
                <a:rPr lang="en-US" altLang="zh-CN" sz="2000" dirty="0" smtClean="0">
                  <a:solidFill>
                    <a:schemeClr val="tx1"/>
                  </a:solidFill>
                  <a:latin typeface="等线" panose="02010600030101010101" pitchFamily="2" charset="-122"/>
                  <a:ea typeface="等线" panose="02010600030101010101" pitchFamily="2" charset="-122"/>
                </a:rPr>
                <a:t>1604</a:t>
              </a:r>
              <a:r>
                <a:rPr lang="zh-CN" altLang="en-US" sz="2000" dirty="0" smtClean="0">
                  <a:solidFill>
                    <a:schemeClr val="tx1"/>
                  </a:solidFill>
                  <a:latin typeface="等线" panose="02010600030101010101" pitchFamily="2" charset="-122"/>
                  <a:ea typeface="等线" panose="02010600030101010101" pitchFamily="2" charset="-122"/>
                </a:rPr>
                <a:t>名）</a:t>
              </a:r>
              <a:endParaRPr lang="zh-CN" altLang="en-US" sz="2000" dirty="0">
                <a:solidFill>
                  <a:schemeClr val="tx1"/>
                </a:solidFill>
                <a:latin typeface="等线" panose="02010600030101010101" pitchFamily="2" charset="-122"/>
                <a:ea typeface="等线" panose="02010600030101010101" pitchFamily="2" charset="-122"/>
              </a:endParaRPr>
            </a:p>
          </p:txBody>
        </p:sp>
        <p:sp>
          <p:nvSpPr>
            <p:cNvPr id="19" name="圆角矩形 18"/>
            <p:cNvSpPr/>
            <p:nvPr/>
          </p:nvSpPr>
          <p:spPr>
            <a:xfrm>
              <a:off x="8186416" y="3236868"/>
              <a:ext cx="1739411" cy="504056"/>
            </a:xfrm>
            <a:prstGeom prst="roundRect">
              <a:avLst/>
            </a:prstGeom>
            <a:solidFill>
              <a:schemeClr val="accent5"/>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mj-ea"/>
                  <a:ea typeface="+mj-ea"/>
                </a:rPr>
                <a:t>文化传统</a:t>
              </a:r>
              <a:endParaRPr lang="zh-CN" altLang="en-US" sz="2200" b="1" dirty="0">
                <a:solidFill>
                  <a:schemeClr val="bg1"/>
                </a:solidFill>
                <a:latin typeface="+mj-ea"/>
                <a:ea typeface="+mj-ea"/>
              </a:endParaRPr>
            </a:p>
          </p:txBody>
        </p:sp>
      </p:grpSp>
      <p:sp>
        <p:nvSpPr>
          <p:cNvPr id="13" name="圆角矩形 12"/>
          <p:cNvSpPr/>
          <p:nvPr/>
        </p:nvSpPr>
        <p:spPr>
          <a:xfrm>
            <a:off x="3956767" y="3831481"/>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4" name="圆角矩形 13"/>
          <p:cNvSpPr/>
          <p:nvPr/>
        </p:nvSpPr>
        <p:spPr>
          <a:xfrm>
            <a:off x="9923474" y="3778958"/>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6" name="圆角矩形 15"/>
          <p:cNvSpPr/>
          <p:nvPr/>
        </p:nvSpPr>
        <p:spPr>
          <a:xfrm>
            <a:off x="4409512" y="3831480"/>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22" name="圆角矩形 21"/>
          <p:cNvSpPr/>
          <p:nvPr/>
        </p:nvSpPr>
        <p:spPr>
          <a:xfrm>
            <a:off x="10381211" y="377895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28"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9"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30"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31"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32"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23" name="矩形 22"/>
          <p:cNvSpPr/>
          <p:nvPr/>
        </p:nvSpPr>
        <p:spPr>
          <a:xfrm>
            <a:off x="0" y="-92025"/>
            <a:ext cx="10659688" cy="414020"/>
          </a:xfrm>
          <a:prstGeom prst="rect">
            <a:avLst/>
          </a:prstGeom>
        </p:spPr>
        <p:txBody>
          <a:bodyPr wrap="square">
            <a:spAutoFit/>
          </a:bodyPr>
          <a:lstStyle/>
          <a:p>
            <a:pPr>
              <a:lnSpc>
                <a:spcPct val="150000"/>
              </a:lnSpc>
            </a:pPr>
            <a:r>
              <a:rPr sz="1400" dirty="0" smtClean="0"/>
              <a:t>0.3.2二、传统文化与文化传统</a:t>
            </a:r>
            <a:endParaRPr sz="1400"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3"/>
            <a:ext cx="10515600" cy="817518"/>
          </a:xfrm>
        </p:spPr>
        <p:txBody>
          <a:bodyPr>
            <a:normAutofit/>
          </a:bodyPr>
          <a:lstStyle/>
          <a:p>
            <a:pPr lvl="0"/>
            <a:r>
              <a:rPr lang="en-US" altLang="zh-CN" sz="2400" dirty="0" smtClean="0">
                <a:solidFill>
                  <a:prstClr val="black"/>
                </a:solidFill>
                <a:latin typeface="方正清刻本悦宋简体" panose="02000000000000000000" pitchFamily="2" charset="-122"/>
                <a:ea typeface="方正清刻本悦宋简体" panose="02000000000000000000" pitchFamily="2" charset="-122"/>
              </a:rPr>
              <a:t>0.3.2</a:t>
            </a:r>
            <a:r>
              <a:rPr lang="zh-CN" altLang="en-US" sz="2400" dirty="0" smtClean="0">
                <a:solidFill>
                  <a:prstClr val="black"/>
                </a:solidFill>
                <a:latin typeface="方正清刻本悦宋简体" panose="02000000000000000000" pitchFamily="2" charset="-122"/>
                <a:ea typeface="方正清刻本悦宋简体" panose="02000000000000000000" pitchFamily="2" charset="-122"/>
              </a:rPr>
              <a:t>：</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文化的</a:t>
            </a:r>
            <a:r>
              <a:rPr lang="zh-CN" altLang="en-US" sz="2400" dirty="0" smtClean="0">
                <a:solidFill>
                  <a:prstClr val="black"/>
                </a:solidFill>
                <a:latin typeface="方正清刻本悦宋简体" panose="02000000000000000000" pitchFamily="2" charset="-122"/>
                <a:ea typeface="方正清刻本悦宋简体" panose="02000000000000000000" pitchFamily="2" charset="-122"/>
              </a:rPr>
              <a:t>继承</a:t>
            </a:r>
            <a:r>
              <a:rPr lang="zh-CN" altLang="en-US" sz="2400" dirty="0" smtClean="0">
                <a:solidFill>
                  <a:schemeClr val="accent5"/>
                </a:solidFill>
              </a:rPr>
              <a:t>★★</a:t>
            </a:r>
            <a:r>
              <a:rPr lang="zh-CN" altLang="en-US" sz="2400" dirty="0">
                <a:solidFill>
                  <a:schemeClr val="accent5"/>
                </a:solidFill>
              </a:rPr>
              <a:t>★</a:t>
            </a:r>
            <a:endParaRPr lang="en-US" altLang="zh-CN" sz="24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5" name="表格 4"/>
          <p:cNvGraphicFramePr>
            <a:graphicFrameLocks noGrp="1"/>
          </p:cNvGraphicFramePr>
          <p:nvPr/>
        </p:nvGraphicFramePr>
        <p:xfrm>
          <a:off x="932681" y="2007340"/>
          <a:ext cx="4652638" cy="396240"/>
        </p:xfrm>
        <a:graphic>
          <a:graphicData uri="http://schemas.openxmlformats.org/drawingml/2006/table">
            <a:tbl>
              <a:tblPr>
                <a:tableStyleId>{5C22544A-7EE6-4342-B048-85BDC9FD1C3A}</a:tableStyleId>
              </a:tblPr>
              <a:tblGrid>
                <a:gridCol w="629317"/>
                <a:gridCol w="4023321"/>
              </a:tblGrid>
              <a:tr h="370840">
                <a:tc>
                  <a:txBody>
                    <a:bodyPr/>
                    <a:lstStyle/>
                    <a:p>
                      <a:pPr algn="ctr"/>
                      <a:r>
                        <a:rPr lang="en-US" altLang="zh-CN" sz="2000" dirty="0" smtClean="0">
                          <a:solidFill>
                            <a:schemeClr val="bg1"/>
                          </a:solidFill>
                          <a:latin typeface="方正启体简体" panose="03000509000000000000" pitchFamily="65" charset="-122"/>
                          <a:ea typeface="方正启体简体" panose="03000509000000000000" pitchFamily="65" charset="-122"/>
                        </a:rPr>
                        <a:t>Q3</a:t>
                      </a:r>
                      <a:endParaRPr lang="zh-CN" altLang="en-US" sz="2000" dirty="0">
                        <a:solidFill>
                          <a:schemeClr val="bg1"/>
                        </a:solidFill>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zh-CN" altLang="en-US" sz="2000" dirty="0" smtClean="0">
                          <a:latin typeface="方正启体简体" panose="03000509000000000000" pitchFamily="65" charset="-122"/>
                          <a:ea typeface="方正启体简体" panose="03000509000000000000" pitchFamily="65" charset="-122"/>
                        </a:rPr>
                        <a:t>古代文化</a:t>
                      </a:r>
                      <a:r>
                        <a:rPr lang="en-US" altLang="zh-CN" sz="2000" dirty="0" smtClean="0">
                          <a:latin typeface="方正启体简体" panose="03000509000000000000" pitchFamily="65" charset="-122"/>
                          <a:ea typeface="方正启体简体" panose="03000509000000000000" pitchFamily="65" charset="-122"/>
                        </a:rPr>
                        <a:t>VS</a:t>
                      </a:r>
                      <a:r>
                        <a:rPr lang="zh-CN" altLang="en-US" sz="2000" dirty="0" smtClean="0">
                          <a:latin typeface="方正启体简体" panose="03000509000000000000" pitchFamily="65" charset="-122"/>
                          <a:ea typeface="方正启体简体" panose="03000509000000000000" pitchFamily="65" charset="-122"/>
                        </a:rPr>
                        <a:t>传统文化有什么区别？</a:t>
                      </a:r>
                      <a:endParaRPr lang="zh-CN" altLang="en-US" sz="2000" dirty="0">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bl>
          </a:graphicData>
        </a:graphic>
      </p:graphicFrame>
      <p:cxnSp>
        <p:nvCxnSpPr>
          <p:cNvPr id="9" name="直接箭头连接符 8"/>
          <p:cNvCxnSpPr/>
          <p:nvPr/>
        </p:nvCxnSpPr>
        <p:spPr>
          <a:xfrm flipV="1">
            <a:off x="1221971" y="3318589"/>
            <a:ext cx="10131829"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744095" y="3264589"/>
            <a:ext cx="108000" cy="1080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336359" y="3372589"/>
            <a:ext cx="1031472" cy="420500"/>
          </a:xfrm>
          <a:prstGeom prst="rect">
            <a:avLst/>
          </a:prstGeom>
          <a:noFill/>
        </p:spPr>
        <p:txBody>
          <a:bodyPr wrap="square" rtlCol="0">
            <a:spAutoFit/>
          </a:bodyPr>
          <a:lstStyle/>
          <a:p>
            <a:pPr>
              <a:lnSpc>
                <a:spcPct val="150000"/>
              </a:lnSpc>
            </a:pPr>
            <a:r>
              <a:rPr lang="zh-CN" altLang="en-US" sz="1600" dirty="0" smtClean="0">
                <a:solidFill>
                  <a:schemeClr val="accent5"/>
                </a:solidFill>
                <a:latin typeface="+mj-ea"/>
                <a:ea typeface="+mj-ea"/>
              </a:rPr>
              <a:t>鸦片战争</a:t>
            </a:r>
            <a:endParaRPr lang="zh-CN" altLang="en-US" sz="1600" dirty="0" smtClean="0">
              <a:solidFill>
                <a:schemeClr val="accent5"/>
              </a:solidFill>
              <a:latin typeface="+mj-ea"/>
              <a:ea typeface="+mj-ea"/>
            </a:endParaRPr>
          </a:p>
        </p:txBody>
      </p:sp>
      <p:sp>
        <p:nvSpPr>
          <p:cNvPr id="12" name="任意多边形 11"/>
          <p:cNvSpPr/>
          <p:nvPr/>
        </p:nvSpPr>
        <p:spPr>
          <a:xfrm>
            <a:off x="1267012" y="2845688"/>
            <a:ext cx="4531083" cy="439964"/>
          </a:xfrm>
          <a:custGeom>
            <a:avLst/>
            <a:gdLst>
              <a:gd name="connsiteX0" fmla="*/ 4555374 w 4668898"/>
              <a:gd name="connsiteY0" fmla="*/ 423949 h 423949"/>
              <a:gd name="connsiteX1" fmla="*/ 4081549 w 4668898"/>
              <a:gd name="connsiteY1" fmla="*/ 99752 h 423949"/>
              <a:gd name="connsiteX2" fmla="*/ 0 w 4668898"/>
              <a:gd name="connsiteY2" fmla="*/ 0 h 423949"/>
              <a:gd name="connsiteX3" fmla="*/ 0 w 4668898"/>
              <a:gd name="connsiteY3" fmla="*/ 0 h 423949"/>
              <a:gd name="connsiteX0-1" fmla="*/ 4555374 w 4569028"/>
              <a:gd name="connsiteY0-2" fmla="*/ 461923 h 461923"/>
              <a:gd name="connsiteX1-3" fmla="*/ 2933168 w 4569028"/>
              <a:gd name="connsiteY1-4" fmla="*/ 29660 h 461923"/>
              <a:gd name="connsiteX2-5" fmla="*/ 0 w 4569028"/>
              <a:gd name="connsiteY2-6" fmla="*/ 37974 h 461923"/>
              <a:gd name="connsiteX3-7" fmla="*/ 0 w 4569028"/>
              <a:gd name="connsiteY3-8" fmla="*/ 37974 h 461923"/>
              <a:gd name="connsiteX0-9" fmla="*/ 4555374 w 4569028"/>
              <a:gd name="connsiteY0-10" fmla="*/ 439964 h 439964"/>
              <a:gd name="connsiteX1-11" fmla="*/ 2933168 w 4569028"/>
              <a:gd name="connsiteY1-12" fmla="*/ 7701 h 439964"/>
              <a:gd name="connsiteX2-13" fmla="*/ 0 w 4569028"/>
              <a:gd name="connsiteY2-14" fmla="*/ 16015 h 439964"/>
              <a:gd name="connsiteX3-15" fmla="*/ 0 w 4569028"/>
              <a:gd name="connsiteY3-16" fmla="*/ 16015 h 439964"/>
            </a:gdLst>
            <a:ahLst/>
            <a:cxnLst>
              <a:cxn ang="0">
                <a:pos x="connsiteX0-1" y="connsiteY0-2"/>
              </a:cxn>
              <a:cxn ang="0">
                <a:pos x="connsiteX1-3" y="connsiteY1-4"/>
              </a:cxn>
              <a:cxn ang="0">
                <a:pos x="connsiteX2-5" y="connsiteY2-6"/>
              </a:cxn>
              <a:cxn ang="0">
                <a:pos x="connsiteX3-7" y="connsiteY3-8"/>
              </a:cxn>
            </a:cxnLst>
            <a:rect l="l" t="t" r="r" b="b"/>
            <a:pathLst>
              <a:path w="4569028" h="439964">
                <a:moveTo>
                  <a:pt x="4555374" y="439964"/>
                </a:moveTo>
                <a:cubicBezTo>
                  <a:pt x="4698076" y="313194"/>
                  <a:pt x="3692397" y="28483"/>
                  <a:pt x="2933168" y="7701"/>
                </a:cubicBezTo>
                <a:cubicBezTo>
                  <a:pt x="2173939" y="-13081"/>
                  <a:pt x="488861" y="14629"/>
                  <a:pt x="0" y="16015"/>
                </a:cubicBezTo>
                <a:lnTo>
                  <a:pt x="0" y="16015"/>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743201" y="2840583"/>
            <a:ext cx="1479665" cy="507831"/>
          </a:xfrm>
          <a:prstGeom prst="rect">
            <a:avLst/>
          </a:prstGeom>
          <a:noFill/>
        </p:spPr>
        <p:txBody>
          <a:bodyPr wrap="square" rtlCol="0">
            <a:spAutoFit/>
          </a:bodyPr>
          <a:lstStyle>
            <a:defPPr>
              <a:defRPr lang="zh-CN"/>
            </a:defPPr>
            <a:lvl1pPr>
              <a:lnSpc>
                <a:spcPct val="150000"/>
              </a:lnSpc>
              <a:defRPr sz="1600">
                <a:solidFill>
                  <a:schemeClr val="accent5"/>
                </a:solidFill>
                <a:latin typeface="+mj-ea"/>
                <a:ea typeface="+mj-ea"/>
              </a:defRPr>
            </a:lvl1pPr>
          </a:lstStyle>
          <a:p>
            <a:r>
              <a:rPr lang="zh-CN" altLang="en-US" sz="1800" dirty="0">
                <a:solidFill>
                  <a:schemeClr val="accent2"/>
                </a:solidFill>
              </a:rPr>
              <a:t>古代文化</a:t>
            </a:r>
            <a:endParaRPr lang="zh-CN" altLang="en-US" sz="1800" dirty="0">
              <a:solidFill>
                <a:schemeClr val="accent2"/>
              </a:solidFill>
            </a:endParaRPr>
          </a:p>
        </p:txBody>
      </p:sp>
      <p:sp>
        <p:nvSpPr>
          <p:cNvPr id="14" name="任意多边形 13"/>
          <p:cNvSpPr/>
          <p:nvPr/>
        </p:nvSpPr>
        <p:spPr>
          <a:xfrm flipH="1">
            <a:off x="5798094" y="2840360"/>
            <a:ext cx="5316021" cy="439964"/>
          </a:xfrm>
          <a:custGeom>
            <a:avLst/>
            <a:gdLst>
              <a:gd name="connsiteX0" fmla="*/ 4555374 w 4668898"/>
              <a:gd name="connsiteY0" fmla="*/ 423949 h 423949"/>
              <a:gd name="connsiteX1" fmla="*/ 4081549 w 4668898"/>
              <a:gd name="connsiteY1" fmla="*/ 99752 h 423949"/>
              <a:gd name="connsiteX2" fmla="*/ 0 w 4668898"/>
              <a:gd name="connsiteY2" fmla="*/ 0 h 423949"/>
              <a:gd name="connsiteX3" fmla="*/ 0 w 4668898"/>
              <a:gd name="connsiteY3" fmla="*/ 0 h 423949"/>
              <a:gd name="connsiteX0-1" fmla="*/ 4555374 w 4569028"/>
              <a:gd name="connsiteY0-2" fmla="*/ 461923 h 461923"/>
              <a:gd name="connsiteX1-3" fmla="*/ 2933168 w 4569028"/>
              <a:gd name="connsiteY1-4" fmla="*/ 29660 h 461923"/>
              <a:gd name="connsiteX2-5" fmla="*/ 0 w 4569028"/>
              <a:gd name="connsiteY2-6" fmla="*/ 37974 h 461923"/>
              <a:gd name="connsiteX3-7" fmla="*/ 0 w 4569028"/>
              <a:gd name="connsiteY3-8" fmla="*/ 37974 h 461923"/>
              <a:gd name="connsiteX0-9" fmla="*/ 4555374 w 4569028"/>
              <a:gd name="connsiteY0-10" fmla="*/ 439964 h 439964"/>
              <a:gd name="connsiteX1-11" fmla="*/ 2933168 w 4569028"/>
              <a:gd name="connsiteY1-12" fmla="*/ 7701 h 439964"/>
              <a:gd name="connsiteX2-13" fmla="*/ 0 w 4569028"/>
              <a:gd name="connsiteY2-14" fmla="*/ 16015 h 439964"/>
              <a:gd name="connsiteX3-15" fmla="*/ 0 w 4569028"/>
              <a:gd name="connsiteY3-16" fmla="*/ 16015 h 439964"/>
            </a:gdLst>
            <a:ahLst/>
            <a:cxnLst>
              <a:cxn ang="0">
                <a:pos x="connsiteX0-1" y="connsiteY0-2"/>
              </a:cxn>
              <a:cxn ang="0">
                <a:pos x="connsiteX1-3" y="connsiteY1-4"/>
              </a:cxn>
              <a:cxn ang="0">
                <a:pos x="connsiteX2-5" y="connsiteY2-6"/>
              </a:cxn>
              <a:cxn ang="0">
                <a:pos x="connsiteX3-7" y="connsiteY3-8"/>
              </a:cxn>
            </a:cxnLst>
            <a:rect l="l" t="t" r="r" b="b"/>
            <a:pathLst>
              <a:path w="4569028" h="439964">
                <a:moveTo>
                  <a:pt x="4555374" y="439964"/>
                </a:moveTo>
                <a:cubicBezTo>
                  <a:pt x="4698076" y="313194"/>
                  <a:pt x="3692397" y="28483"/>
                  <a:pt x="2933168" y="7701"/>
                </a:cubicBezTo>
                <a:cubicBezTo>
                  <a:pt x="2173939" y="-13081"/>
                  <a:pt x="488861" y="14629"/>
                  <a:pt x="0" y="16015"/>
                </a:cubicBezTo>
                <a:lnTo>
                  <a:pt x="0" y="16015"/>
                </a:ln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447488" y="2825770"/>
            <a:ext cx="1479665" cy="461537"/>
          </a:xfrm>
          <a:prstGeom prst="rect">
            <a:avLst/>
          </a:prstGeom>
          <a:noFill/>
        </p:spPr>
        <p:txBody>
          <a:bodyPr wrap="square" rtlCol="0">
            <a:spAutoFit/>
          </a:bodyPr>
          <a:lstStyle>
            <a:defPPr>
              <a:defRPr lang="zh-CN"/>
            </a:defPPr>
            <a:lvl1pPr>
              <a:lnSpc>
                <a:spcPct val="150000"/>
              </a:lnSpc>
              <a:defRPr sz="1600">
                <a:solidFill>
                  <a:schemeClr val="accent5"/>
                </a:solidFill>
                <a:latin typeface="+mj-ea"/>
                <a:ea typeface="+mj-ea"/>
              </a:defRPr>
            </a:lvl1pPr>
          </a:lstStyle>
          <a:p>
            <a:r>
              <a:rPr lang="zh-CN" altLang="en-US" sz="1800" dirty="0" smtClean="0"/>
              <a:t>现代文化</a:t>
            </a:r>
            <a:endParaRPr lang="zh-CN" altLang="en-US" sz="1800" dirty="0"/>
          </a:p>
        </p:txBody>
      </p:sp>
      <p:sp>
        <p:nvSpPr>
          <p:cNvPr id="16" name="矩形 15"/>
          <p:cNvSpPr/>
          <p:nvPr/>
        </p:nvSpPr>
        <p:spPr>
          <a:xfrm>
            <a:off x="838200" y="3986515"/>
            <a:ext cx="8854440" cy="1015663"/>
          </a:xfrm>
          <a:prstGeom prst="rect">
            <a:avLst/>
          </a:prstGeom>
        </p:spPr>
        <p:txBody>
          <a:bodyPr wrap="square">
            <a:spAutoFit/>
          </a:bodyPr>
          <a:lstStyle/>
          <a:p>
            <a:pPr marL="457200" lvl="0" indent="-457200">
              <a:lnSpc>
                <a:spcPct val="150000"/>
              </a:lnSpc>
              <a:buFont typeface="+mj-lt"/>
              <a:buAutoNum type="arabicPeriod"/>
            </a:pPr>
            <a:r>
              <a:rPr lang="zh-CN" altLang="en-US" sz="2000" dirty="0">
                <a:solidFill>
                  <a:prstClr val="black"/>
                </a:solidFill>
                <a:latin typeface="等线" panose="02010600030101010101" pitchFamily="2" charset="-122"/>
                <a:ea typeface="等线" panose="02010600030101010101" pitchFamily="2" charset="-122"/>
              </a:rPr>
              <a:t>中国古代文化与中国传统文化是从不同角度来指称的。</a:t>
            </a:r>
            <a:r>
              <a:rPr lang="en-US" altLang="zh-CN" sz="2000" dirty="0">
                <a:solidFill>
                  <a:prstClr val="black"/>
                </a:solidFill>
                <a:latin typeface="等线" panose="02010600030101010101" pitchFamily="2" charset="-122"/>
                <a:ea typeface="等线" panose="02010600030101010101" pitchFamily="2" charset="-122"/>
              </a:rPr>
              <a:t> </a:t>
            </a:r>
            <a:endParaRPr lang="en-US" altLang="zh-CN" sz="2000" dirty="0">
              <a:solidFill>
                <a:prstClr val="black"/>
              </a:solidFill>
              <a:latin typeface="等线" panose="02010600030101010101" pitchFamily="2" charset="-122"/>
              <a:ea typeface="等线" panose="02010600030101010101" pitchFamily="2" charset="-122"/>
            </a:endParaRPr>
          </a:p>
          <a:p>
            <a:pPr marL="457200" lvl="0" indent="-457200">
              <a:lnSpc>
                <a:spcPct val="150000"/>
              </a:lnSpc>
              <a:buFont typeface="+mj-lt"/>
              <a:buAutoNum type="arabicPeriod"/>
            </a:pPr>
            <a:r>
              <a:rPr lang="zh-CN" altLang="en-US" sz="2000" dirty="0">
                <a:solidFill>
                  <a:prstClr val="black"/>
                </a:solidFill>
                <a:latin typeface="等线" panose="02010600030101010101" pitchFamily="2" charset="-122"/>
                <a:ea typeface="等线" panose="02010600030101010101" pitchFamily="2" charset="-122"/>
              </a:rPr>
              <a:t>中国古代文化是针对现代文化而言的，它是对文化的时代划分；</a:t>
            </a:r>
            <a:r>
              <a:rPr lang="en-US" altLang="zh-CN" sz="2000" dirty="0">
                <a:solidFill>
                  <a:prstClr val="black"/>
                </a:solidFill>
                <a:latin typeface="等线" panose="02010600030101010101" pitchFamily="2" charset="-122"/>
                <a:ea typeface="等线" panose="02010600030101010101" pitchFamily="2" charset="-122"/>
              </a:rPr>
              <a:t> </a:t>
            </a:r>
            <a:endParaRPr lang="en-US" altLang="zh-CN" sz="2000" dirty="0">
              <a:solidFill>
                <a:prstClr val="black"/>
              </a:solidFill>
              <a:latin typeface="等线" panose="02010600030101010101" pitchFamily="2" charset="-122"/>
              <a:ea typeface="等线" panose="02010600030101010101" pitchFamily="2" charset="-122"/>
            </a:endParaRPr>
          </a:p>
        </p:txBody>
      </p:sp>
      <p:sp>
        <p:nvSpPr>
          <p:cNvPr id="22"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3"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4"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25"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26"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19" name="矩形 18"/>
          <p:cNvSpPr/>
          <p:nvPr/>
        </p:nvSpPr>
        <p:spPr>
          <a:xfrm>
            <a:off x="0" y="-92025"/>
            <a:ext cx="10659688" cy="414020"/>
          </a:xfrm>
          <a:prstGeom prst="rect">
            <a:avLst/>
          </a:prstGeom>
        </p:spPr>
        <p:txBody>
          <a:bodyPr wrap="square">
            <a:spAutoFit/>
          </a:bodyPr>
          <a:lstStyle/>
          <a:p>
            <a:pPr>
              <a:lnSpc>
                <a:spcPct val="150000"/>
              </a:lnSpc>
            </a:pPr>
            <a:r>
              <a:rPr sz="1400" dirty="0" smtClean="0"/>
              <a:t>0.3.2二、传统文化与文化传统</a:t>
            </a:r>
            <a:endParaRPr sz="1400" dirty="0" smtClean="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p:cNvCxnSpPr/>
          <p:nvPr/>
        </p:nvCxnSpPr>
        <p:spPr>
          <a:xfrm>
            <a:off x="1221971" y="3378254"/>
            <a:ext cx="9405389"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1271491" y="2915975"/>
            <a:ext cx="4580604" cy="478013"/>
          </a:xfrm>
          <a:custGeom>
            <a:avLst/>
            <a:gdLst>
              <a:gd name="connsiteX0" fmla="*/ 0 w 4472603"/>
              <a:gd name="connsiteY0" fmla="*/ 473687 h 473687"/>
              <a:gd name="connsiteX1" fmla="*/ 0 w 4472603"/>
              <a:gd name="connsiteY1" fmla="*/ 0 h 473687"/>
              <a:gd name="connsiteX2" fmla="*/ 4472603 w 4472603"/>
              <a:gd name="connsiteY2" fmla="*/ 473687 h 473687"/>
              <a:gd name="connsiteX3" fmla="*/ 0 w 4472603"/>
              <a:gd name="connsiteY3" fmla="*/ 473687 h 473687"/>
              <a:gd name="connsiteX0-1" fmla="*/ 0 w 4472603"/>
              <a:gd name="connsiteY0-2" fmla="*/ 473687 h 473687"/>
              <a:gd name="connsiteX1-3" fmla="*/ 0 w 4472603"/>
              <a:gd name="connsiteY1-4" fmla="*/ 0 h 473687"/>
              <a:gd name="connsiteX2-5" fmla="*/ 3549891 w 4472603"/>
              <a:gd name="connsiteY2-6" fmla="*/ 330204 h 473687"/>
              <a:gd name="connsiteX3-7" fmla="*/ 4472603 w 4472603"/>
              <a:gd name="connsiteY3-8" fmla="*/ 473687 h 473687"/>
              <a:gd name="connsiteX4" fmla="*/ 0 w 4472603"/>
              <a:gd name="connsiteY4" fmla="*/ 473687 h 473687"/>
              <a:gd name="connsiteX0-9" fmla="*/ 0 w 4472603"/>
              <a:gd name="connsiteY0-10" fmla="*/ 241387 h 241387"/>
              <a:gd name="connsiteX1-11" fmla="*/ 56817 w 4472603"/>
              <a:gd name="connsiteY1-12" fmla="*/ 0 h 241387"/>
              <a:gd name="connsiteX2-13" fmla="*/ 3549891 w 4472603"/>
              <a:gd name="connsiteY2-14" fmla="*/ 97904 h 241387"/>
              <a:gd name="connsiteX3-15" fmla="*/ 4472603 w 4472603"/>
              <a:gd name="connsiteY3-16" fmla="*/ 241387 h 241387"/>
              <a:gd name="connsiteX4-17" fmla="*/ 0 w 4472603"/>
              <a:gd name="connsiteY4-18" fmla="*/ 241387 h 241387"/>
              <a:gd name="connsiteX0-19" fmla="*/ 0 w 4472603"/>
              <a:gd name="connsiteY0-20" fmla="*/ 208720 h 208720"/>
              <a:gd name="connsiteX1-21" fmla="*/ 0 w 4472603"/>
              <a:gd name="connsiteY1-22" fmla="*/ 0 h 208720"/>
              <a:gd name="connsiteX2-23" fmla="*/ 3549891 w 4472603"/>
              <a:gd name="connsiteY2-24" fmla="*/ 65237 h 208720"/>
              <a:gd name="connsiteX3-25" fmla="*/ 4472603 w 4472603"/>
              <a:gd name="connsiteY3-26" fmla="*/ 208720 h 208720"/>
              <a:gd name="connsiteX4-27" fmla="*/ 0 w 4472603"/>
              <a:gd name="connsiteY4-28" fmla="*/ 208720 h 208720"/>
              <a:gd name="connsiteX0-29" fmla="*/ 0 w 4472603"/>
              <a:gd name="connsiteY0-30" fmla="*/ 208720 h 208720"/>
              <a:gd name="connsiteX1-31" fmla="*/ 0 w 4472603"/>
              <a:gd name="connsiteY1-32" fmla="*/ 0 h 208720"/>
              <a:gd name="connsiteX2-33" fmla="*/ 3549891 w 4472603"/>
              <a:gd name="connsiteY2-34" fmla="*/ 65237 h 208720"/>
              <a:gd name="connsiteX3-35" fmla="*/ 4472603 w 4472603"/>
              <a:gd name="connsiteY3-36" fmla="*/ 208720 h 208720"/>
              <a:gd name="connsiteX4-37" fmla="*/ 0 w 4472603"/>
              <a:gd name="connsiteY4-38" fmla="*/ 208720 h 208720"/>
              <a:gd name="connsiteX0-39" fmla="*/ 0 w 4472603"/>
              <a:gd name="connsiteY0-40" fmla="*/ 208720 h 208720"/>
              <a:gd name="connsiteX1-41" fmla="*/ 0 w 4472603"/>
              <a:gd name="connsiteY1-42" fmla="*/ 0 h 208720"/>
              <a:gd name="connsiteX2-43" fmla="*/ 3639175 w 4472603"/>
              <a:gd name="connsiteY2-44" fmla="*/ 82982 h 208720"/>
              <a:gd name="connsiteX3-45" fmla="*/ 4472603 w 4472603"/>
              <a:gd name="connsiteY3-46" fmla="*/ 208720 h 208720"/>
              <a:gd name="connsiteX4-47" fmla="*/ 0 w 4472603"/>
              <a:gd name="connsiteY4-48" fmla="*/ 208720 h 208720"/>
              <a:gd name="connsiteX0-49" fmla="*/ 0 w 4472603"/>
              <a:gd name="connsiteY0-50" fmla="*/ 208720 h 208720"/>
              <a:gd name="connsiteX1-51" fmla="*/ 0 w 4472603"/>
              <a:gd name="connsiteY1-52" fmla="*/ 0 h 208720"/>
              <a:gd name="connsiteX2-53" fmla="*/ 3698698 w 4472603"/>
              <a:gd name="connsiteY2-54" fmla="*/ 69673 h 208720"/>
              <a:gd name="connsiteX3-55" fmla="*/ 4472603 w 4472603"/>
              <a:gd name="connsiteY3-56" fmla="*/ 208720 h 208720"/>
              <a:gd name="connsiteX4-57" fmla="*/ 0 w 4472603"/>
              <a:gd name="connsiteY4-58" fmla="*/ 208720 h 208720"/>
              <a:gd name="connsiteX0-59" fmla="*/ 0 w 4472603"/>
              <a:gd name="connsiteY0-60" fmla="*/ 208720 h 208720"/>
              <a:gd name="connsiteX1-61" fmla="*/ 0 w 4472603"/>
              <a:gd name="connsiteY1-62" fmla="*/ 0 h 208720"/>
              <a:gd name="connsiteX2-63" fmla="*/ 3698698 w 4472603"/>
              <a:gd name="connsiteY2-64" fmla="*/ 69673 h 208720"/>
              <a:gd name="connsiteX3-65" fmla="*/ 4472603 w 4472603"/>
              <a:gd name="connsiteY3-66" fmla="*/ 208720 h 208720"/>
              <a:gd name="connsiteX4-67" fmla="*/ 0 w 4472603"/>
              <a:gd name="connsiteY4-68" fmla="*/ 208720 h 20872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472603" h="208720">
                <a:moveTo>
                  <a:pt x="0" y="208720"/>
                </a:moveTo>
                <a:lnTo>
                  <a:pt x="0" y="0"/>
                </a:lnTo>
                <a:cubicBezTo>
                  <a:pt x="1195192" y="63078"/>
                  <a:pt x="2584674" y="-51479"/>
                  <a:pt x="3698698" y="69673"/>
                </a:cubicBezTo>
                <a:cubicBezTo>
                  <a:pt x="4045950" y="98277"/>
                  <a:pt x="4214635" y="162371"/>
                  <a:pt x="4472603" y="208720"/>
                </a:cubicBezTo>
                <a:lnTo>
                  <a:pt x="0" y="208720"/>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绪论</a:t>
            </a:r>
            <a:endParaRPr lang="zh-CN" altLang="en-US" dirty="0"/>
          </a:p>
        </p:txBody>
      </p:sp>
      <p:sp>
        <p:nvSpPr>
          <p:cNvPr id="3" name="内容占位符 2"/>
          <p:cNvSpPr>
            <a:spLocks noGrp="1"/>
          </p:cNvSpPr>
          <p:nvPr>
            <p:ph idx="1"/>
          </p:nvPr>
        </p:nvSpPr>
        <p:spPr>
          <a:xfrm>
            <a:off x="838200" y="1189823"/>
            <a:ext cx="10515600" cy="817518"/>
          </a:xfrm>
        </p:spPr>
        <p:txBody>
          <a:bodyPr>
            <a:normAutofit/>
          </a:bodyPr>
          <a:lstStyle/>
          <a:p>
            <a:pPr lvl="0"/>
            <a:r>
              <a:rPr lang="en-US" altLang="zh-CN" sz="2400" dirty="0" smtClean="0">
                <a:solidFill>
                  <a:prstClr val="black"/>
                </a:solidFill>
                <a:latin typeface="方正清刻本悦宋简体" panose="02000000000000000000" pitchFamily="2" charset="-122"/>
                <a:ea typeface="方正清刻本悦宋简体" panose="02000000000000000000" pitchFamily="2" charset="-122"/>
              </a:rPr>
              <a:t>0.3.2</a:t>
            </a:r>
            <a:r>
              <a:rPr lang="zh-CN" altLang="en-US" sz="2400" dirty="0" smtClean="0">
                <a:solidFill>
                  <a:prstClr val="black"/>
                </a:solidFill>
                <a:latin typeface="方正清刻本悦宋简体" panose="02000000000000000000" pitchFamily="2" charset="-122"/>
                <a:ea typeface="方正清刻本悦宋简体" panose="02000000000000000000" pitchFamily="2" charset="-122"/>
              </a:rPr>
              <a:t>：</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文化的</a:t>
            </a:r>
            <a:r>
              <a:rPr lang="zh-CN" altLang="en-US" sz="2400" dirty="0" smtClean="0">
                <a:solidFill>
                  <a:prstClr val="black"/>
                </a:solidFill>
                <a:latin typeface="方正清刻本悦宋简体" panose="02000000000000000000" pitchFamily="2" charset="-122"/>
                <a:ea typeface="方正清刻本悦宋简体" panose="02000000000000000000" pitchFamily="2" charset="-122"/>
              </a:rPr>
              <a:t>继承</a:t>
            </a:r>
            <a:r>
              <a:rPr lang="zh-CN" altLang="en-US" sz="2400" dirty="0" smtClean="0">
                <a:solidFill>
                  <a:schemeClr val="accent5"/>
                </a:solidFill>
              </a:rPr>
              <a:t>★★</a:t>
            </a:r>
            <a:r>
              <a:rPr lang="zh-CN" altLang="en-US" sz="2400" dirty="0">
                <a:solidFill>
                  <a:schemeClr val="accent5"/>
                </a:solidFill>
              </a:rPr>
              <a:t>★</a:t>
            </a:r>
            <a:endParaRPr lang="en-US" altLang="zh-CN" sz="24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5" name="表格 4"/>
          <p:cNvGraphicFramePr>
            <a:graphicFrameLocks noGrp="1"/>
          </p:cNvGraphicFramePr>
          <p:nvPr/>
        </p:nvGraphicFramePr>
        <p:xfrm>
          <a:off x="932681" y="2007340"/>
          <a:ext cx="4652638" cy="396240"/>
        </p:xfrm>
        <a:graphic>
          <a:graphicData uri="http://schemas.openxmlformats.org/drawingml/2006/table">
            <a:tbl>
              <a:tblPr>
                <a:tableStyleId>{5C22544A-7EE6-4342-B048-85BDC9FD1C3A}</a:tableStyleId>
              </a:tblPr>
              <a:tblGrid>
                <a:gridCol w="629317"/>
                <a:gridCol w="4023321"/>
              </a:tblGrid>
              <a:tr h="370840">
                <a:tc>
                  <a:txBody>
                    <a:bodyPr/>
                    <a:lstStyle/>
                    <a:p>
                      <a:pPr algn="ctr"/>
                      <a:r>
                        <a:rPr lang="en-US" altLang="zh-CN" sz="2000" dirty="0" smtClean="0">
                          <a:solidFill>
                            <a:schemeClr val="bg1"/>
                          </a:solidFill>
                          <a:latin typeface="方正启体简体" panose="03000509000000000000" pitchFamily="65" charset="-122"/>
                          <a:ea typeface="方正启体简体" panose="03000509000000000000" pitchFamily="65" charset="-122"/>
                        </a:rPr>
                        <a:t>Q3</a:t>
                      </a:r>
                      <a:endParaRPr lang="zh-CN" altLang="en-US" sz="2000" dirty="0">
                        <a:solidFill>
                          <a:schemeClr val="bg1"/>
                        </a:solidFill>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zh-CN" altLang="en-US" sz="2000" dirty="0" smtClean="0">
                          <a:latin typeface="方正启体简体" panose="03000509000000000000" pitchFamily="65" charset="-122"/>
                          <a:ea typeface="方正启体简体" panose="03000509000000000000" pitchFamily="65" charset="-122"/>
                        </a:rPr>
                        <a:t>古代文化</a:t>
                      </a:r>
                      <a:r>
                        <a:rPr lang="en-US" altLang="zh-CN" sz="2000" dirty="0" smtClean="0">
                          <a:latin typeface="方正启体简体" panose="03000509000000000000" pitchFamily="65" charset="-122"/>
                          <a:ea typeface="方正启体简体" panose="03000509000000000000" pitchFamily="65" charset="-122"/>
                        </a:rPr>
                        <a:t>VS</a:t>
                      </a:r>
                      <a:r>
                        <a:rPr lang="zh-CN" altLang="en-US" sz="2000" dirty="0" smtClean="0">
                          <a:latin typeface="方正启体简体" panose="03000509000000000000" pitchFamily="65" charset="-122"/>
                          <a:ea typeface="方正启体简体" panose="03000509000000000000" pitchFamily="65" charset="-122"/>
                        </a:rPr>
                        <a:t>传统文化有什么区别？</a:t>
                      </a:r>
                      <a:endParaRPr lang="zh-CN" altLang="en-US" sz="2000" dirty="0">
                        <a:latin typeface="方正启体简体" panose="03000509000000000000" pitchFamily="65" charset="-122"/>
                        <a:ea typeface="方正启体简体" panose="03000509000000000000" pitchFamily="65" charset="-122"/>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bl>
          </a:graphicData>
        </a:graphic>
      </p:graphicFrame>
      <p:sp>
        <p:nvSpPr>
          <p:cNvPr id="6" name="矩形 5"/>
          <p:cNvSpPr/>
          <p:nvPr/>
        </p:nvSpPr>
        <p:spPr>
          <a:xfrm>
            <a:off x="838200" y="4080490"/>
            <a:ext cx="10515600" cy="1430456"/>
          </a:xfrm>
          <a:prstGeom prst="rect">
            <a:avLst/>
          </a:prstGeom>
        </p:spPr>
        <p:txBody>
          <a:bodyPr wrap="square">
            <a:spAutoFit/>
          </a:bodyPr>
          <a:lstStyle/>
          <a:p>
            <a:pPr marL="457200" indent="-457200">
              <a:lnSpc>
                <a:spcPct val="150000"/>
              </a:lnSpc>
              <a:buFont typeface="+mj-lt"/>
              <a:buAutoNum type="arabicPeriod"/>
            </a:pPr>
            <a:r>
              <a:rPr lang="zh-CN" altLang="en-US" sz="2000" dirty="0" smtClean="0">
                <a:solidFill>
                  <a:prstClr val="black"/>
                </a:solidFill>
                <a:latin typeface="等线" panose="02010600030101010101" pitchFamily="2" charset="-122"/>
                <a:ea typeface="等线" panose="02010600030101010101" pitchFamily="2" charset="-122"/>
              </a:rPr>
              <a:t>传统</a:t>
            </a:r>
            <a:r>
              <a:rPr lang="zh-CN" altLang="en-US" sz="2000" dirty="0">
                <a:solidFill>
                  <a:prstClr val="black"/>
                </a:solidFill>
                <a:latin typeface="等线" panose="02010600030101010101" pitchFamily="2" charset="-122"/>
                <a:ea typeface="等线" panose="02010600030101010101" pitchFamily="2" charset="-122"/>
              </a:rPr>
              <a:t>文化是对文化的传承而言的，它强调的是文化的本源和沿着这个本源传承下来的全部文化遗产</a:t>
            </a:r>
            <a:r>
              <a:rPr lang="zh-CN" altLang="en-US" sz="2000" dirty="0" smtClean="0">
                <a:solidFill>
                  <a:prstClr val="black"/>
                </a:solidFill>
                <a:latin typeface="等线" panose="02010600030101010101" pitchFamily="2" charset="-122"/>
                <a:ea typeface="等线" panose="02010600030101010101" pitchFamily="2" charset="-122"/>
              </a:rPr>
              <a:t>，它</a:t>
            </a:r>
            <a:r>
              <a:rPr lang="zh-CN" altLang="en-US" sz="2000" dirty="0">
                <a:solidFill>
                  <a:prstClr val="black"/>
                </a:solidFill>
                <a:latin typeface="等线" panose="02010600030101010101" pitchFamily="2" charset="-122"/>
                <a:ea typeface="等线" panose="02010600030101010101" pitchFamily="2" charset="-122"/>
              </a:rPr>
              <a:t>不局限于古代，而是迄今为止中华民族经过筛选、淘汰、不断丰富又不断增长的人文精神的总和</a:t>
            </a:r>
            <a:r>
              <a:rPr lang="zh-CN" altLang="en-US" sz="2000" dirty="0" smtClean="0">
                <a:solidFill>
                  <a:prstClr val="black"/>
                </a:solidFill>
                <a:latin typeface="等线" panose="02010600030101010101" pitchFamily="2" charset="-122"/>
                <a:ea typeface="等线" panose="02010600030101010101" pitchFamily="2" charset="-122"/>
              </a:rPr>
              <a:t>。</a:t>
            </a:r>
            <a:r>
              <a:rPr lang="en-US" altLang="zh-CN" sz="2000" dirty="0" smtClean="0">
                <a:solidFill>
                  <a:prstClr val="black"/>
                </a:solidFill>
                <a:latin typeface="等线" panose="02010600030101010101" pitchFamily="2" charset="-122"/>
                <a:ea typeface="等线" panose="02010600030101010101" pitchFamily="2" charset="-122"/>
              </a:rPr>
              <a:t> </a:t>
            </a:r>
            <a:endParaRPr lang="zh-CN" altLang="en-US" dirty="0"/>
          </a:p>
        </p:txBody>
      </p:sp>
      <p:sp>
        <p:nvSpPr>
          <p:cNvPr id="11" name="文本框 10"/>
          <p:cNvSpPr txBox="1"/>
          <p:nvPr/>
        </p:nvSpPr>
        <p:spPr>
          <a:xfrm>
            <a:off x="5336359" y="3432254"/>
            <a:ext cx="1031472" cy="420500"/>
          </a:xfrm>
          <a:prstGeom prst="rect">
            <a:avLst/>
          </a:prstGeom>
          <a:noFill/>
        </p:spPr>
        <p:txBody>
          <a:bodyPr wrap="square" rtlCol="0">
            <a:spAutoFit/>
          </a:bodyPr>
          <a:lstStyle/>
          <a:p>
            <a:pPr>
              <a:lnSpc>
                <a:spcPct val="150000"/>
              </a:lnSpc>
            </a:pPr>
            <a:r>
              <a:rPr lang="zh-CN" altLang="en-US" sz="1600" dirty="0" smtClean="0">
                <a:solidFill>
                  <a:schemeClr val="accent5"/>
                </a:solidFill>
                <a:latin typeface="+mj-ea"/>
                <a:ea typeface="+mj-ea"/>
              </a:rPr>
              <a:t>鸦片战争</a:t>
            </a:r>
            <a:endParaRPr lang="zh-CN" altLang="en-US" sz="1600" dirty="0" smtClean="0">
              <a:solidFill>
                <a:schemeClr val="accent5"/>
              </a:solidFill>
              <a:latin typeface="+mj-ea"/>
              <a:ea typeface="+mj-ea"/>
            </a:endParaRPr>
          </a:p>
        </p:txBody>
      </p:sp>
      <p:sp>
        <p:nvSpPr>
          <p:cNvPr id="12" name="任意多边形 11"/>
          <p:cNvSpPr/>
          <p:nvPr/>
        </p:nvSpPr>
        <p:spPr>
          <a:xfrm>
            <a:off x="1267012" y="2905353"/>
            <a:ext cx="4531083" cy="439964"/>
          </a:xfrm>
          <a:custGeom>
            <a:avLst/>
            <a:gdLst>
              <a:gd name="connsiteX0" fmla="*/ 4555374 w 4668898"/>
              <a:gd name="connsiteY0" fmla="*/ 423949 h 423949"/>
              <a:gd name="connsiteX1" fmla="*/ 4081549 w 4668898"/>
              <a:gd name="connsiteY1" fmla="*/ 99752 h 423949"/>
              <a:gd name="connsiteX2" fmla="*/ 0 w 4668898"/>
              <a:gd name="connsiteY2" fmla="*/ 0 h 423949"/>
              <a:gd name="connsiteX3" fmla="*/ 0 w 4668898"/>
              <a:gd name="connsiteY3" fmla="*/ 0 h 423949"/>
              <a:gd name="connsiteX0-1" fmla="*/ 4555374 w 4569028"/>
              <a:gd name="connsiteY0-2" fmla="*/ 461923 h 461923"/>
              <a:gd name="connsiteX1-3" fmla="*/ 2933168 w 4569028"/>
              <a:gd name="connsiteY1-4" fmla="*/ 29660 h 461923"/>
              <a:gd name="connsiteX2-5" fmla="*/ 0 w 4569028"/>
              <a:gd name="connsiteY2-6" fmla="*/ 37974 h 461923"/>
              <a:gd name="connsiteX3-7" fmla="*/ 0 w 4569028"/>
              <a:gd name="connsiteY3-8" fmla="*/ 37974 h 461923"/>
              <a:gd name="connsiteX0-9" fmla="*/ 4555374 w 4569028"/>
              <a:gd name="connsiteY0-10" fmla="*/ 439964 h 439964"/>
              <a:gd name="connsiteX1-11" fmla="*/ 2933168 w 4569028"/>
              <a:gd name="connsiteY1-12" fmla="*/ 7701 h 439964"/>
              <a:gd name="connsiteX2-13" fmla="*/ 0 w 4569028"/>
              <a:gd name="connsiteY2-14" fmla="*/ 16015 h 439964"/>
              <a:gd name="connsiteX3-15" fmla="*/ 0 w 4569028"/>
              <a:gd name="connsiteY3-16" fmla="*/ 16015 h 439964"/>
            </a:gdLst>
            <a:ahLst/>
            <a:cxnLst>
              <a:cxn ang="0">
                <a:pos x="connsiteX0-1" y="connsiteY0-2"/>
              </a:cxn>
              <a:cxn ang="0">
                <a:pos x="connsiteX1-3" y="connsiteY1-4"/>
              </a:cxn>
              <a:cxn ang="0">
                <a:pos x="connsiteX2-5" y="connsiteY2-6"/>
              </a:cxn>
              <a:cxn ang="0">
                <a:pos x="connsiteX3-7" y="connsiteY3-8"/>
              </a:cxn>
            </a:cxnLst>
            <a:rect l="l" t="t" r="r" b="b"/>
            <a:pathLst>
              <a:path w="4569028" h="439964">
                <a:moveTo>
                  <a:pt x="4555374" y="439964"/>
                </a:moveTo>
                <a:cubicBezTo>
                  <a:pt x="4698076" y="313194"/>
                  <a:pt x="3692397" y="28483"/>
                  <a:pt x="2933168" y="7701"/>
                </a:cubicBezTo>
                <a:cubicBezTo>
                  <a:pt x="2173939" y="-13081"/>
                  <a:pt x="488861" y="14629"/>
                  <a:pt x="0" y="16015"/>
                </a:cubicBezTo>
                <a:lnTo>
                  <a:pt x="0" y="16015"/>
                </a:lnTo>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744095" y="3324254"/>
            <a:ext cx="108000" cy="1080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stretch>
            <a:fillRect/>
          </a:stretch>
        </p:blipFill>
        <p:spPr>
          <a:xfrm flipH="1">
            <a:off x="5694576" y="2905815"/>
            <a:ext cx="4688230" cy="499915"/>
          </a:xfrm>
          <a:prstGeom prst="rect">
            <a:avLst/>
          </a:prstGeom>
        </p:spPr>
      </p:pic>
      <p:cxnSp>
        <p:nvCxnSpPr>
          <p:cNvPr id="20" name="直接箭头连接符 19"/>
          <p:cNvCxnSpPr/>
          <p:nvPr/>
        </p:nvCxnSpPr>
        <p:spPr>
          <a:xfrm flipV="1">
            <a:off x="932681" y="3154163"/>
            <a:ext cx="10101079" cy="0"/>
          </a:xfrm>
          <a:prstGeom prst="straightConnector1">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447488" y="2885435"/>
            <a:ext cx="1479665" cy="461537"/>
          </a:xfrm>
          <a:prstGeom prst="rect">
            <a:avLst/>
          </a:prstGeom>
          <a:noFill/>
        </p:spPr>
        <p:txBody>
          <a:bodyPr wrap="square" rtlCol="0">
            <a:spAutoFit/>
          </a:bodyPr>
          <a:lstStyle>
            <a:defPPr>
              <a:defRPr lang="zh-CN"/>
            </a:defPPr>
            <a:lvl1pPr>
              <a:lnSpc>
                <a:spcPct val="150000"/>
              </a:lnSpc>
              <a:defRPr sz="1600">
                <a:solidFill>
                  <a:schemeClr val="accent5"/>
                </a:solidFill>
                <a:latin typeface="+mj-ea"/>
                <a:ea typeface="+mj-ea"/>
              </a:defRPr>
            </a:lvl1pPr>
          </a:lstStyle>
          <a:p>
            <a:r>
              <a:rPr lang="zh-CN" altLang="en-US" sz="1800" dirty="0" smtClean="0">
                <a:solidFill>
                  <a:schemeClr val="bg1"/>
                </a:solidFill>
              </a:rPr>
              <a:t>现代文化</a:t>
            </a:r>
            <a:endParaRPr lang="zh-CN" altLang="en-US" sz="1800" dirty="0">
              <a:solidFill>
                <a:schemeClr val="bg1"/>
              </a:solidFill>
            </a:endParaRPr>
          </a:p>
        </p:txBody>
      </p:sp>
      <p:sp>
        <p:nvSpPr>
          <p:cNvPr id="13" name="文本框 12"/>
          <p:cNvSpPr txBox="1"/>
          <p:nvPr/>
        </p:nvSpPr>
        <p:spPr>
          <a:xfrm>
            <a:off x="2740962" y="2888581"/>
            <a:ext cx="1479665" cy="507831"/>
          </a:xfrm>
          <a:prstGeom prst="rect">
            <a:avLst/>
          </a:prstGeom>
          <a:noFill/>
          <a:ln>
            <a:noFill/>
          </a:ln>
        </p:spPr>
        <p:txBody>
          <a:bodyPr wrap="square" rtlCol="0">
            <a:spAutoFit/>
          </a:bodyPr>
          <a:lstStyle>
            <a:defPPr>
              <a:defRPr lang="zh-CN"/>
            </a:defPPr>
            <a:lvl1pPr>
              <a:lnSpc>
                <a:spcPct val="150000"/>
              </a:lnSpc>
              <a:defRPr sz="1600">
                <a:solidFill>
                  <a:schemeClr val="accent5"/>
                </a:solidFill>
                <a:latin typeface="+mj-ea"/>
                <a:ea typeface="+mj-ea"/>
              </a:defRPr>
            </a:lvl1pPr>
          </a:lstStyle>
          <a:p>
            <a:r>
              <a:rPr lang="zh-CN" altLang="en-US" sz="1800" dirty="0">
                <a:solidFill>
                  <a:schemeClr val="bg1"/>
                </a:solidFill>
              </a:rPr>
              <a:t>古代文化</a:t>
            </a:r>
            <a:endParaRPr lang="zh-CN" altLang="en-US" sz="1800" dirty="0">
              <a:solidFill>
                <a:schemeClr val="bg1"/>
              </a:solidFill>
            </a:endParaRPr>
          </a:p>
        </p:txBody>
      </p:sp>
      <p:sp>
        <p:nvSpPr>
          <p:cNvPr id="22" name="线形标注 2(带强调线) 21"/>
          <p:cNvSpPr/>
          <p:nvPr/>
        </p:nvSpPr>
        <p:spPr>
          <a:xfrm>
            <a:off x="10424832" y="2631315"/>
            <a:ext cx="1371600" cy="428884"/>
          </a:xfrm>
          <a:prstGeom prst="accentCallout2">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2"/>
                </a:solidFill>
                <a:latin typeface="+mj-ea"/>
                <a:ea typeface="+mj-ea"/>
              </a:rPr>
              <a:t>传统文化</a:t>
            </a:r>
            <a:endParaRPr lang="zh-CN" altLang="en-US" sz="2000" dirty="0">
              <a:solidFill>
                <a:schemeClr val="accent2"/>
              </a:solidFill>
              <a:latin typeface="+mj-ea"/>
              <a:ea typeface="+mj-ea"/>
            </a:endParaRPr>
          </a:p>
        </p:txBody>
      </p:sp>
      <p:sp>
        <p:nvSpPr>
          <p:cNvPr id="24" name="任意多边形 14"/>
          <p:cNvSpPr/>
          <p:nvPr/>
        </p:nvSpPr>
        <p:spPr>
          <a:xfrm>
            <a:off x="8970925" y="601999"/>
            <a:ext cx="536844" cy="238754"/>
          </a:xfrm>
          <a:custGeom>
            <a:avLst/>
            <a:gdLst>
              <a:gd name="connsiteX0" fmla="*/ 0 w 221722"/>
              <a:gd name="connsiteY0" fmla="*/ 0 h 422490"/>
              <a:gd name="connsiteX1" fmla="*/ 110861 w 221722"/>
              <a:gd name="connsiteY1" fmla="*/ 0 h 422490"/>
              <a:gd name="connsiteX2" fmla="*/ 110861 w 221722"/>
              <a:gd name="connsiteY2" fmla="*/ 422490 h 422490"/>
              <a:gd name="connsiteX3" fmla="*/ 221722 w 221722"/>
              <a:gd name="connsiteY3" fmla="*/ 42249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0"/>
                </a:moveTo>
                <a:lnTo>
                  <a:pt x="110861" y="0"/>
                </a:lnTo>
                <a:lnTo>
                  <a:pt x="110861" y="422490"/>
                </a:lnTo>
                <a:lnTo>
                  <a:pt x="221722" y="422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5" name="任意多边形 16"/>
          <p:cNvSpPr/>
          <p:nvPr/>
        </p:nvSpPr>
        <p:spPr>
          <a:xfrm>
            <a:off x="8970925" y="179509"/>
            <a:ext cx="536844" cy="422490"/>
          </a:xfrm>
          <a:custGeom>
            <a:avLst/>
            <a:gdLst>
              <a:gd name="connsiteX0" fmla="*/ 0 w 221722"/>
              <a:gd name="connsiteY0" fmla="*/ 422490 h 422490"/>
              <a:gd name="connsiteX1" fmla="*/ 110861 w 221722"/>
              <a:gd name="connsiteY1" fmla="*/ 422490 h 422490"/>
              <a:gd name="connsiteX2" fmla="*/ 110861 w 221722"/>
              <a:gd name="connsiteY2" fmla="*/ 0 h 422490"/>
              <a:gd name="connsiteX3" fmla="*/ 221722 w 221722"/>
              <a:gd name="connsiteY3" fmla="*/ 0 h 422490"/>
            </a:gdLst>
            <a:ahLst/>
            <a:cxnLst>
              <a:cxn ang="0">
                <a:pos x="connsiteX0" y="connsiteY0"/>
              </a:cxn>
              <a:cxn ang="0">
                <a:pos x="connsiteX1" y="connsiteY1"/>
              </a:cxn>
              <a:cxn ang="0">
                <a:pos x="connsiteX2" y="connsiteY2"/>
              </a:cxn>
              <a:cxn ang="0">
                <a:pos x="connsiteX3" y="connsiteY3"/>
              </a:cxn>
            </a:cxnLst>
            <a:rect l="l" t="t" r="r" b="b"/>
            <a:pathLst>
              <a:path w="221722" h="422490">
                <a:moveTo>
                  <a:pt x="0" y="422490"/>
                </a:moveTo>
                <a:lnTo>
                  <a:pt x="110861" y="422490"/>
                </a:lnTo>
                <a:lnTo>
                  <a:pt x="110861" y="0"/>
                </a:lnTo>
                <a:lnTo>
                  <a:pt x="22172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11633" tIns="199317" rIns="111633" bIns="199317" numCol="1" spcCol="1270" anchor="ctr" anchorCtr="0">
            <a:noAutofit/>
          </a:bodyPr>
          <a:lstStyle/>
          <a:p>
            <a:pPr lvl="0" algn="ctr" defTabSz="800100">
              <a:lnSpc>
                <a:spcPct val="90000"/>
              </a:lnSpc>
              <a:spcBef>
                <a:spcPct val="0"/>
              </a:spcBef>
              <a:spcAft>
                <a:spcPct val="35000"/>
              </a:spcAft>
            </a:pPr>
            <a:endParaRPr lang="zh-CN" altLang="en-US" sz="2000" kern="1200">
              <a:latin typeface="+mn-ea"/>
              <a:ea typeface="+mn-ea"/>
            </a:endParaRPr>
          </a:p>
        </p:txBody>
      </p:sp>
      <p:sp>
        <p:nvSpPr>
          <p:cNvPr id="26" name="任意多边形 83"/>
          <p:cNvSpPr/>
          <p:nvPr/>
        </p:nvSpPr>
        <p:spPr>
          <a:xfrm>
            <a:off x="6832121" y="433003"/>
            <a:ext cx="2138801" cy="337305"/>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smtClean="0">
                <a:latin typeface="+mn-ea"/>
                <a:ea typeface="+mn-ea"/>
              </a:rPr>
              <a:t>三</a:t>
            </a:r>
            <a:r>
              <a:rPr lang="zh-CN" altLang="en-US" sz="2000" kern="1200" dirty="0" smtClean="0">
                <a:latin typeface="+mn-ea"/>
                <a:ea typeface="+mn-ea"/>
              </a:rPr>
              <a:t>：文化的继承</a:t>
            </a:r>
            <a:endParaRPr lang="zh-CN" altLang="en-US" sz="2000" kern="1200" dirty="0">
              <a:latin typeface="+mn-ea"/>
              <a:ea typeface="+mn-ea"/>
            </a:endParaRPr>
          </a:p>
        </p:txBody>
      </p:sp>
      <p:sp>
        <p:nvSpPr>
          <p:cNvPr id="27" name="任意多边形 85"/>
          <p:cNvSpPr/>
          <p:nvPr/>
        </p:nvSpPr>
        <p:spPr>
          <a:xfrm>
            <a:off x="9507771" y="44447"/>
            <a:ext cx="2684229" cy="446672"/>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传统文化</a:t>
            </a:r>
            <a:r>
              <a:rPr lang="en-US" altLang="zh-CN" sz="2000" kern="1200" dirty="0" smtClean="0">
                <a:latin typeface="+mn-ea"/>
                <a:ea typeface="+mn-ea"/>
              </a:rPr>
              <a:t>&amp;</a:t>
            </a:r>
            <a:r>
              <a:rPr lang="zh-CN" altLang="en-US" sz="2000" kern="1200" dirty="0" smtClean="0">
                <a:latin typeface="+mn-ea"/>
                <a:ea typeface="+mn-ea"/>
              </a:rPr>
              <a:t>文化传统</a:t>
            </a:r>
            <a:endParaRPr lang="zh-CN" altLang="en-US" sz="2000" kern="1200" dirty="0">
              <a:latin typeface="+mn-ea"/>
              <a:ea typeface="+mn-ea"/>
            </a:endParaRPr>
          </a:p>
        </p:txBody>
      </p:sp>
      <p:sp>
        <p:nvSpPr>
          <p:cNvPr id="28" name="任意多边形 86"/>
          <p:cNvSpPr/>
          <p:nvPr/>
        </p:nvSpPr>
        <p:spPr>
          <a:xfrm>
            <a:off x="9507771" y="544886"/>
            <a:ext cx="2684229" cy="406747"/>
          </a:xfrm>
          <a:custGeom>
            <a:avLst/>
            <a:gdLst>
              <a:gd name="connsiteX0" fmla="*/ 0 w 1108614"/>
              <a:gd name="connsiteY0" fmla="*/ 0 h 337992"/>
              <a:gd name="connsiteX1" fmla="*/ 1108614 w 1108614"/>
              <a:gd name="connsiteY1" fmla="*/ 0 h 337992"/>
              <a:gd name="connsiteX2" fmla="*/ 1108614 w 1108614"/>
              <a:gd name="connsiteY2" fmla="*/ 337992 h 337992"/>
              <a:gd name="connsiteX3" fmla="*/ 0 w 1108614"/>
              <a:gd name="connsiteY3" fmla="*/ 337992 h 337992"/>
              <a:gd name="connsiteX4" fmla="*/ 0 w 1108614"/>
              <a:gd name="connsiteY4" fmla="*/ 0 h 33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614" h="337992">
                <a:moveTo>
                  <a:pt x="0" y="0"/>
                </a:moveTo>
                <a:lnTo>
                  <a:pt x="1108614" y="0"/>
                </a:lnTo>
                <a:lnTo>
                  <a:pt x="1108614" y="337992"/>
                </a:lnTo>
                <a:lnTo>
                  <a:pt x="0" y="3379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2000" kern="1200" dirty="0" smtClean="0">
                <a:latin typeface="+mn-ea"/>
                <a:ea typeface="+mn-ea"/>
              </a:rPr>
              <a:t>文化遗产</a:t>
            </a:r>
            <a:endParaRPr lang="zh-CN" altLang="en-US" sz="2000" kern="1200" dirty="0">
              <a:latin typeface="+mn-ea"/>
              <a:ea typeface="+mn-ea"/>
            </a:endParaRPr>
          </a:p>
        </p:txBody>
      </p:sp>
      <p:sp>
        <p:nvSpPr>
          <p:cNvPr id="23" name="矩形 22"/>
          <p:cNvSpPr/>
          <p:nvPr/>
        </p:nvSpPr>
        <p:spPr>
          <a:xfrm>
            <a:off x="0" y="-92025"/>
            <a:ext cx="10659688" cy="414020"/>
          </a:xfrm>
          <a:prstGeom prst="rect">
            <a:avLst/>
          </a:prstGeom>
        </p:spPr>
        <p:txBody>
          <a:bodyPr wrap="square">
            <a:spAutoFit/>
          </a:bodyPr>
          <a:lstStyle/>
          <a:p>
            <a:pPr>
              <a:lnSpc>
                <a:spcPct val="150000"/>
              </a:lnSpc>
            </a:pPr>
            <a:r>
              <a:rPr sz="1400" dirty="0" smtClean="0"/>
              <a:t>0.3.2二、传统文化与文化传统</a:t>
            </a:r>
            <a:endParaRPr sz="1400" dirty="0" smtClean="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lang="zh-CN" altLang="zh-CN" dirty="0" smtClean="0"/>
              <a:t>贯穿</a:t>
            </a:r>
            <a:r>
              <a:rPr lang="zh-CN" altLang="zh-CN" dirty="0"/>
              <a:t>于民族和国家各个历史阶段的各类文化的核心精神是 </a:t>
            </a:r>
            <a:endParaRPr lang="zh-CN" altLang="zh-CN" dirty="0"/>
          </a:p>
          <a:p>
            <a:r>
              <a:rPr lang="en-US" altLang="zh-CN" dirty="0"/>
              <a:t>A</a:t>
            </a:r>
            <a:r>
              <a:rPr lang="zh-CN" altLang="zh-CN" dirty="0"/>
              <a:t>文化传统</a:t>
            </a:r>
            <a:r>
              <a:rPr lang="en-US" altLang="zh-CN" dirty="0"/>
              <a:t>  </a:t>
            </a:r>
            <a:endParaRPr lang="zh-CN" altLang="zh-CN" dirty="0"/>
          </a:p>
          <a:p>
            <a:r>
              <a:rPr lang="en-US" altLang="zh-CN" dirty="0"/>
              <a:t>B</a:t>
            </a:r>
            <a:r>
              <a:rPr lang="zh-CN" altLang="zh-CN" dirty="0"/>
              <a:t>宗教传统</a:t>
            </a:r>
            <a:r>
              <a:rPr lang="en-US" altLang="zh-CN" dirty="0"/>
              <a:t>  </a:t>
            </a:r>
            <a:endParaRPr lang="zh-CN" altLang="zh-CN" dirty="0"/>
          </a:p>
          <a:p>
            <a:r>
              <a:rPr lang="en-US" altLang="zh-CN" dirty="0"/>
              <a:t>C</a:t>
            </a:r>
            <a:r>
              <a:rPr lang="zh-CN" altLang="zh-CN" dirty="0"/>
              <a:t>传统文化</a:t>
            </a:r>
            <a:r>
              <a:rPr lang="en-US" altLang="zh-CN" dirty="0"/>
              <a:t>  </a:t>
            </a:r>
            <a:endParaRPr lang="zh-CN" altLang="zh-CN" dirty="0"/>
          </a:p>
          <a:p>
            <a:r>
              <a:rPr lang="en-US" altLang="zh-CN" dirty="0"/>
              <a:t>D</a:t>
            </a:r>
            <a:r>
              <a:rPr lang="zh-CN" altLang="zh-CN" dirty="0"/>
              <a:t>思想文化</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pPr lvl="0"/>
            <a:r>
              <a:rPr lang="zh-CN" altLang="zh-CN" dirty="0" smtClean="0"/>
              <a:t>贯穿</a:t>
            </a:r>
            <a:r>
              <a:rPr lang="zh-CN" altLang="zh-CN" dirty="0"/>
              <a:t>于民族和国家各个历史阶段的各类文化的核心精神是（  </a:t>
            </a:r>
            <a:r>
              <a:rPr lang="en-US" altLang="zh-CN" dirty="0"/>
              <a:t>A</a:t>
            </a:r>
            <a:r>
              <a:rPr lang="zh-CN" altLang="zh-CN" dirty="0"/>
              <a:t> ） </a:t>
            </a:r>
            <a:endParaRPr lang="zh-CN" altLang="zh-CN" dirty="0"/>
          </a:p>
          <a:p>
            <a:r>
              <a:rPr lang="en-US" altLang="zh-CN" b="1" dirty="0">
                <a:solidFill>
                  <a:srgbClr val="FF0000"/>
                </a:solidFill>
              </a:rPr>
              <a:t>A</a:t>
            </a:r>
            <a:r>
              <a:rPr lang="zh-CN" altLang="zh-CN" b="1" dirty="0">
                <a:solidFill>
                  <a:srgbClr val="FF0000"/>
                </a:solidFill>
              </a:rPr>
              <a:t>文化传统</a:t>
            </a:r>
            <a:r>
              <a:rPr lang="en-US" altLang="zh-CN" b="1" dirty="0">
                <a:solidFill>
                  <a:srgbClr val="FF0000"/>
                </a:solidFill>
              </a:rPr>
              <a:t> </a:t>
            </a:r>
            <a:r>
              <a:rPr lang="en-US" altLang="zh-CN" dirty="0"/>
              <a:t> </a:t>
            </a:r>
            <a:endParaRPr lang="zh-CN" altLang="zh-CN" dirty="0"/>
          </a:p>
          <a:p>
            <a:r>
              <a:rPr lang="en-US" altLang="zh-CN" dirty="0"/>
              <a:t>B</a:t>
            </a:r>
            <a:r>
              <a:rPr lang="zh-CN" altLang="zh-CN" dirty="0"/>
              <a:t>宗教传统</a:t>
            </a:r>
            <a:r>
              <a:rPr lang="en-US" altLang="zh-CN" dirty="0"/>
              <a:t>  </a:t>
            </a:r>
            <a:endParaRPr lang="zh-CN" altLang="zh-CN" dirty="0"/>
          </a:p>
          <a:p>
            <a:r>
              <a:rPr lang="en-US" altLang="zh-CN" dirty="0"/>
              <a:t>C</a:t>
            </a:r>
            <a:r>
              <a:rPr lang="zh-CN" altLang="zh-CN" dirty="0"/>
              <a:t>传统文化</a:t>
            </a:r>
            <a:r>
              <a:rPr lang="en-US" altLang="zh-CN" dirty="0"/>
              <a:t>  </a:t>
            </a:r>
            <a:endParaRPr lang="zh-CN" altLang="zh-CN" dirty="0"/>
          </a:p>
          <a:p>
            <a:r>
              <a:rPr lang="en-US" altLang="zh-CN" dirty="0"/>
              <a:t>D</a:t>
            </a:r>
            <a:r>
              <a:rPr lang="zh-CN" altLang="zh-CN" dirty="0"/>
              <a:t>思想文化</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真题练习</a:t>
            </a:r>
            <a:endParaRPr lang="zh-CN" altLang="en-US" dirty="0"/>
          </a:p>
        </p:txBody>
      </p:sp>
      <p:sp>
        <p:nvSpPr>
          <p:cNvPr id="3" name="内容占位符 2"/>
          <p:cNvSpPr>
            <a:spLocks noGrp="1"/>
          </p:cNvSpPr>
          <p:nvPr>
            <p:ph idx="1"/>
          </p:nvPr>
        </p:nvSpPr>
        <p:spPr/>
        <p:txBody>
          <a:bodyPr/>
          <a:lstStyle/>
          <a:p>
            <a:r>
              <a:rPr lang="zh-CN" altLang="en-US" dirty="0" smtClean="0"/>
              <a:t>以</a:t>
            </a:r>
            <a:r>
              <a:rPr lang="zh-CN" altLang="en-US" dirty="0"/>
              <a:t>中华文化为源头、中国境内各民族共同创造的、长期历史发展所积淀的文化就是</a:t>
            </a:r>
            <a:endParaRPr lang="zh-CN" altLang="en-US" dirty="0"/>
          </a:p>
          <a:p>
            <a:r>
              <a:rPr lang="en-US" altLang="zh-CN" dirty="0"/>
              <a:t>A</a:t>
            </a:r>
            <a:r>
              <a:rPr lang="zh-CN" altLang="en-US" dirty="0" smtClean="0"/>
              <a:t>．中国</a:t>
            </a:r>
            <a:r>
              <a:rPr lang="zh-CN" altLang="en-US" dirty="0"/>
              <a:t>传统文化                       </a:t>
            </a:r>
            <a:endParaRPr lang="zh-CN" altLang="en-US" dirty="0"/>
          </a:p>
          <a:p>
            <a:r>
              <a:rPr lang="en-US" altLang="zh-CN" dirty="0"/>
              <a:t>B</a:t>
            </a:r>
            <a:r>
              <a:rPr lang="zh-CN" altLang="en-US" dirty="0" smtClean="0"/>
              <a:t>．中国</a:t>
            </a:r>
            <a:r>
              <a:rPr lang="zh-CN" altLang="en-US" dirty="0"/>
              <a:t>古代文化</a:t>
            </a:r>
            <a:endParaRPr lang="zh-CN" altLang="en-US" dirty="0"/>
          </a:p>
          <a:p>
            <a:r>
              <a:rPr lang="en-US" altLang="zh-CN" dirty="0"/>
              <a:t>C</a:t>
            </a:r>
            <a:r>
              <a:rPr lang="zh-CN" altLang="en-US" dirty="0" smtClean="0"/>
              <a:t>．中国</a:t>
            </a:r>
            <a:r>
              <a:rPr lang="zh-CN" altLang="en-US" dirty="0"/>
              <a:t>文化传统                       </a:t>
            </a:r>
            <a:endParaRPr lang="zh-CN" altLang="en-US" dirty="0"/>
          </a:p>
          <a:p>
            <a:r>
              <a:rPr lang="en-US" altLang="zh-CN" dirty="0"/>
              <a:t>D</a:t>
            </a:r>
            <a:r>
              <a:rPr lang="zh-CN" altLang="en-US" dirty="0" smtClean="0"/>
              <a:t>．中国</a:t>
            </a:r>
            <a:r>
              <a:rPr lang="zh-CN" altLang="en-US" dirty="0"/>
              <a:t>民族文化</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sz="2000" dirty="0" smtClean="0">
            <a:latin typeface="等线" panose="02010600030101010101" pitchFamily="2" charset="-122"/>
            <a:ea typeface="等线" panose="02010600030101010101" pitchFamily="2"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13710</Words>
  <Application>WPS 演示</Application>
  <PresentationFormat>自定义</PresentationFormat>
  <Paragraphs>2470</Paragraphs>
  <Slides>112</Slides>
  <Notes>32</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112</vt:i4>
      </vt:variant>
    </vt:vector>
  </HeadingPairs>
  <TitlesOfParts>
    <vt:vector size="135" baseType="lpstr">
      <vt:lpstr>Arial</vt:lpstr>
      <vt:lpstr>方正书宋_GBK</vt:lpstr>
      <vt:lpstr>Wingdings</vt:lpstr>
      <vt:lpstr>等线</vt:lpstr>
      <vt:lpstr>方正姚体</vt:lpstr>
      <vt:lpstr>方正清刻本悦宋简体</vt:lpstr>
      <vt:lpstr>方正苏新诗柳楷简体</vt:lpstr>
      <vt:lpstr>方正仿郭简体</vt:lpstr>
      <vt:lpstr>华文楷体</vt:lpstr>
      <vt:lpstr>微软雅黑</vt:lpstr>
      <vt:lpstr>方正启体简体</vt:lpstr>
      <vt:lpstr>汉仪中等线KW</vt:lpstr>
      <vt:lpstr>宋体</vt:lpstr>
      <vt:lpstr>Arial Unicode MS</vt:lpstr>
      <vt:lpstr>汉仪书宋二KW</vt:lpstr>
      <vt:lpstr>华文宋体</vt:lpstr>
      <vt:lpstr>冬青黑体简体中文</vt:lpstr>
      <vt:lpstr>苹方-简</vt:lpstr>
      <vt:lpstr>Calibri</vt:lpstr>
      <vt:lpstr>Helvetica Neue</vt:lpstr>
      <vt:lpstr>等线</vt:lpstr>
      <vt:lpstr>Tw Cen MT</vt:lpstr>
      <vt:lpstr>Office 主题</vt:lpstr>
      <vt:lpstr>PowerPoint 演示文稿</vt:lpstr>
      <vt:lpstr>教材信息</vt:lpstr>
      <vt:lpstr>全书结构图</vt:lpstr>
      <vt:lpstr>全书数据分析</vt:lpstr>
      <vt:lpstr>课件标识说明</vt:lpstr>
      <vt:lpstr>PowerPoint 演示文稿</vt:lpstr>
      <vt:lpstr>本章结构图</vt:lpstr>
      <vt:lpstr>本章结构图</vt:lpstr>
      <vt:lpstr>绪论</vt:lpstr>
      <vt:lpstr>绪论</vt:lpstr>
      <vt:lpstr>绪论</vt:lpstr>
      <vt:lpstr>绪论</vt:lpstr>
      <vt:lpstr>绪论</vt:lpstr>
      <vt:lpstr>绪论</vt:lpstr>
      <vt:lpstr>绪论</vt:lpstr>
      <vt:lpstr>真题练习</vt:lpstr>
      <vt:lpstr>真题练习</vt:lpstr>
      <vt:lpstr>真题练习</vt:lpstr>
      <vt:lpstr>真题练习</vt:lpstr>
      <vt:lpstr>真题练习</vt:lpstr>
      <vt:lpstr>真题练习</vt:lpstr>
      <vt:lpstr>真题练习</vt:lpstr>
      <vt:lpstr>真题练习</vt:lpstr>
      <vt:lpstr>绪论</vt:lpstr>
      <vt:lpstr>绪论</vt:lpstr>
      <vt:lpstr>绪论</vt:lpstr>
      <vt:lpstr>绪论</vt:lpstr>
      <vt:lpstr>绪论</vt:lpstr>
      <vt:lpstr>绪论</vt:lpstr>
      <vt:lpstr>绪论</vt:lpstr>
      <vt:lpstr>真题练习</vt:lpstr>
      <vt:lpstr>真题练习</vt:lpstr>
      <vt:lpstr>真题练习</vt:lpstr>
      <vt:lpstr>真题练习</vt:lpstr>
      <vt:lpstr>绪论</vt:lpstr>
      <vt:lpstr>绪论</vt:lpstr>
      <vt:lpstr>绪论</vt:lpstr>
      <vt:lpstr>真题练习</vt:lpstr>
      <vt:lpstr>真题练习</vt:lpstr>
      <vt:lpstr>绪论</vt:lpstr>
      <vt:lpstr>绪论</vt:lpstr>
      <vt:lpstr>绪论</vt:lpstr>
      <vt:lpstr>真题练习</vt:lpstr>
      <vt:lpstr>真题练习</vt:lpstr>
      <vt:lpstr>绪论</vt:lpstr>
      <vt:lpstr>绪论</vt:lpstr>
      <vt:lpstr>绪论</vt:lpstr>
      <vt:lpstr>绪论</vt:lpstr>
      <vt:lpstr>绪论</vt:lpstr>
      <vt:lpstr>绪论</vt:lpstr>
      <vt:lpstr>绪论</vt:lpstr>
      <vt:lpstr>绪论</vt:lpstr>
      <vt:lpstr>绪论</vt:lpstr>
      <vt:lpstr>绪论</vt:lpstr>
      <vt:lpstr>绪论</vt:lpstr>
      <vt:lpstr>绪论</vt:lpstr>
      <vt:lpstr>绪论</vt:lpstr>
      <vt:lpstr>真题练习</vt:lpstr>
      <vt:lpstr>真题练习</vt:lpstr>
      <vt:lpstr>真题练习</vt:lpstr>
      <vt:lpstr>真题练习</vt:lpstr>
      <vt:lpstr>真题练习</vt:lpstr>
      <vt:lpstr>真题练习</vt:lpstr>
      <vt:lpstr>绪论</vt:lpstr>
      <vt:lpstr>绪论</vt:lpstr>
      <vt:lpstr>绪论</vt:lpstr>
      <vt:lpstr>绪论</vt:lpstr>
      <vt:lpstr>绪论</vt:lpstr>
      <vt:lpstr>绪论</vt:lpstr>
      <vt:lpstr>绪论</vt:lpstr>
      <vt:lpstr>真题练习</vt:lpstr>
      <vt:lpstr>真题练习</vt:lpstr>
      <vt:lpstr>真题练习</vt:lpstr>
      <vt:lpstr>真题练习</vt:lpstr>
      <vt:lpstr>真题练习</vt:lpstr>
      <vt:lpstr>真题练习</vt:lpstr>
      <vt:lpstr>真题练习</vt:lpstr>
      <vt:lpstr>真题练习</vt:lpstr>
      <vt:lpstr>本章结构图</vt:lpstr>
      <vt:lpstr>绪论</vt:lpstr>
      <vt:lpstr>绪论</vt:lpstr>
      <vt:lpstr>绪论</vt:lpstr>
      <vt:lpstr>真题练习</vt:lpstr>
      <vt:lpstr>真题练习</vt:lpstr>
      <vt:lpstr>真题练习</vt:lpstr>
      <vt:lpstr>真题练习</vt:lpstr>
      <vt:lpstr>真题练习</vt:lpstr>
      <vt:lpstr>真题练习</vt:lpstr>
      <vt:lpstr>本章结构图</vt:lpstr>
      <vt:lpstr>绪论</vt:lpstr>
      <vt:lpstr>绪论</vt:lpstr>
      <vt:lpstr>绪论</vt:lpstr>
      <vt:lpstr>绪论</vt:lpstr>
      <vt:lpstr>绪论</vt:lpstr>
      <vt:lpstr>绪论</vt:lpstr>
      <vt:lpstr>绪论</vt:lpstr>
      <vt:lpstr>真题练习</vt:lpstr>
      <vt:lpstr>真题练习</vt:lpstr>
      <vt:lpstr>真题练习</vt:lpstr>
      <vt:lpstr>真题练习</vt:lpstr>
      <vt:lpstr>找不同</vt:lpstr>
      <vt:lpstr>找不同</vt:lpstr>
      <vt:lpstr>绪论</vt:lpstr>
      <vt:lpstr>绪论</vt:lpstr>
      <vt:lpstr>绪论</vt:lpstr>
      <vt:lpstr>绪论</vt:lpstr>
      <vt:lpstr>真题练习</vt:lpstr>
      <vt:lpstr>真题练习</vt:lpstr>
      <vt:lpstr>真题练习</vt:lpstr>
      <vt:lpstr>真题练习</vt:lpstr>
      <vt:lpstr>本章结构图</vt:lpstr>
      <vt:lpstr>绪论</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liumeichen</cp:lastModifiedBy>
  <cp:revision>593</cp:revision>
  <cp:lastPrinted>2019-04-22T02:37:26Z</cp:lastPrinted>
  <dcterms:created xsi:type="dcterms:W3CDTF">2019-04-22T02:37:26Z</dcterms:created>
  <dcterms:modified xsi:type="dcterms:W3CDTF">2019-04-22T02:37:26Z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2052-1.0.0.1327</vt:lpwstr>
  </property>
</Properties>
</file>